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7" r:id="rId3"/>
    <p:sldId id="274" r:id="rId4"/>
    <p:sldId id="333" r:id="rId5"/>
    <p:sldId id="338" r:id="rId6"/>
    <p:sldId id="340" r:id="rId7"/>
    <p:sldId id="332" r:id="rId8"/>
    <p:sldId id="339" r:id="rId9"/>
    <p:sldId id="341" r:id="rId10"/>
    <p:sldId id="342" r:id="rId11"/>
    <p:sldId id="343" r:id="rId12"/>
    <p:sldId id="350" r:id="rId13"/>
    <p:sldId id="331" r:id="rId1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57" userDrawn="1">
          <p15:clr>
            <a:srgbClr val="A4A3A4"/>
          </p15:clr>
        </p15:guide>
        <p15:guide id="1" pos="287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>
      <p:cViewPr varScale="1">
        <p:scale>
          <a:sx n="53" d="100"/>
          <a:sy n="53" d="100"/>
        </p:scale>
        <p:origin x="802" y="58"/>
      </p:cViewPr>
      <p:guideLst>
        <p:guide orient="horz" pos="2157"/>
        <p:guide pos="287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6" units="1/cm"/>
          <inkml:channelProperty channel="Y" name="resolution" value="40" units="1/cm"/>
        </inkml:channelProperties>
      </inkml:inkSource>
      <inkml:timestamp xml:id="ts0" timeString="2023-08-30T02:23:46.959"/>
    </inkml:context>
    <inkml:brush xml:id="br0">
      <inkml:brushProperty name="width" value="0.03528" units="cm"/>
      <inkml:brushProperty name="height" value="0.03528" units="cm"/>
      <inkml:brushProperty name="color" value="#FF0000"/>
      <inkml:brushProperty name="fitToCurve" value="1"/>
    </inkml:brush>
  </inkml:definitions>
  <inkml:trace contextRef="#ctx0" brushRef="#br0">7097 691,'-81'0,"0"0,-243-33,80-34,41 1,41 33,-40 0,121 33,-82 0,41-66,82 66,-41 0,40 0,-81 0,41 0,0 0,1 0,39-34,-40 34,40 0,-40 0,40 0,1 0,-82-32,81 32,-40 0,0 0,0-67,-1 67,-38-33,38 33,-39 0,39 0,42 0,-82-33,0 33,-40-33,121 33,-80 0,81 0,-123 0,82 0,0 0,-81 0,80 0,1 0,0 0,0 0,41 0,-41 0,0 0,-1 0,-39 0,-42 0,123 0,-82 0,41 0,-1 0,2 0,-42 0,82 0,-41 0,40 0,0 0,-40 0,41 0,-1 0,-40 0,40 0,1 0,-1 0,-40 0,40 0,2 66,-2-66,0 0,41 33,-81 0,0 33,81 34,-41-34,-40 0,81-33,0 34,-40 32,40 1,0-34,0 0,0-33,0 0,0 67,0-67,0 33,0-32,0-2,0 34,0-32,0 65,40-99,-40 33,41 34,-41-34,81 33,-81-33,41 1,-1-2,-40 2,41-1,-1 33,1-33,0 0,39 33,-80-32,40-34,42 0,-1 66,0-33,0 0,82 1,-42 32,-39-66,38 33,-38-33,80 0,-40 33,0 33,40-33,0 1,0-34,0 32,41 34,41-32,-42-34,1 66,41-32,-41-34,0 66,80-66,-39 33,-41 0,80-33,1 33,81 67,-122-100,1 32,-41 2,81-34,-82 32,42-32,-1 0,41 0,0 0,0 0,-81 0,-1 0,1 0,0 0,81 0,-82 0,1 0,81 0,82 0,-124 0,2 0,-41 0,0 0,-41 0,41 0,-122 0,122 0,-41 0,40 0,-39 0,40 0,0 0,0 0,80 67,-80-67,81 67,-1-35,83-32,-82 0,40 0,1 0,-41 0,80 34,-39-34,-122 0,80 0,-80 0,0 0,41 0,-1 0,122 66,-162-66,-1 0,82 0,-121 0,-1 0,-40 0,39 0,2 0,40 0,-122 0,122 0,-81 0,39 0,42 0,-40 0,-82 0,122 0,-41 0,0 0,41 0,0 0,0 0,-1 0,-40 0,41 0,-81 0,81 0,-40 0,120-66,-202 66,81-100,-40 100,41-33,-43 0,-79 33,81-34,-41 2,0-2,41 2,40-35,-121 67,40-33,162 0,-202 0,80 33,42-67,-82 35,81-2,-121 1,40-34,0 35,0 32,0-34,0-32,41 33,40-33,-40 33,-41-34,82 35,-83-35,42 34,-41 33,0-33,82 0,-82-33,41 32,-41-32,-41 33,1 33,-1-33,0 0,41 33,1-34,-42 2,-40-2,41 34,-1-66,-40 33,41 0,0-1,-41 1,40 33,-40-33,0-33,0 33,-40-33,-1 32,0 2,1-2,-41 1,-1 33,1-66,-40 66,-41-33,81 33,-82 0,41-34,-81 34,122 0,-121 0,40 0,-41-99,40 99,-39 0,40 0,0 0,40 0,-81 0,40 0,-79 0,79 0,-80 0,-1 0,42 0,-1 0,-122 0,42 0,80 0,-81 0,81 0,-81 0,81 0,0 0,-162 0,285 0,-123 0,-41 0,1 0,81 0,-82 0,-40 0,81 0,-80 0,80 0,-81 0,81-33,-80 33,80 0,-163 0,164 0,-1 0,-41-33,1 33,0 0,40-34,0 34,-81-66,82 66,-42-32,82-2,40 34,0-33,0 33,-39 0,80-66,0 66,-41 0,41 0,-41-33,0 33,-39-34,39 34,0-33,-40 33,40 0,0-33,0 0,0 33,1-33,0 0,-1 33,0 0,41 0,-41-34,0 34,82 0,-81-32,80 32,-81 0,41-34,41 34,-42 0,-39 0,-1-32,81 32,-81 0,82 0,0 0,-122-34,121 34,-40 0,0-66,-41 66,81 0,-81-33,41 33,0 0,-80-33,79 33,1 0,0 0,-81-34,80 34,1 0,0 0,0 0,1 0,-42 0,0 0,41 0,-122-66,81 66,0 0,1 0,-1 0,41 0,0-33,-41 33,0-33,1 33,39 0,-80 0,82 0,-1 0,40 0,-40 0,0 0,40 0,0 0,1 0,-1 0,-81 0,82 0,-82 0,1 0,80 0,1 0,-41 0,-1 0,-39 0,80 0,-121 0,40 0,41 0,-81 0,0 0,81 0,-41 0,122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hyperlink" Target="https://github.com/Haecms/My-Portfolio/tree/78e0bf0f99886ad814ae18521841179a66bdee66/%EB%9D%BC%EC%A6%88%EB%B2%A0%EB%A6%AC%ED%8C%8C%EC%9D%B4/Video" TargetMode="Externa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hyperlink" Target="https://github.com/Haecms/My-Portfolio/tree/78e0bf0f99886ad814ae18521841179a66bdee66/%EB%9D%BC%EC%A6%88%EB%B2%A0%EB%A6%AC%ED%8C%8C%EC%9D%B4/Video" TargetMode="Externa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Haecms/My-Portfolio/tree/main/%EB%9D%BC%EC%A6%88%EB%B2%A0%EB%A6%AC%ED%8C%8C%EC%9D%B4" TargetMode="External"/><Relationship Id="rId5" Type="http://schemas.openxmlformats.org/officeDocument/2006/relationships/hyperlink" Target="https://github.com/Haecms" TargetMode="External"/><Relationship Id="rId4" Type="http://schemas.openxmlformats.org/officeDocument/2006/relationships/hyperlink" Target="https://github.com/Haecms/My-Portfolio/tree/78e0bf0f99886ad814ae18521841179a66bdee66/%EB%9D%BC%EC%A6%88%EB%B2%A0%EB%A6%AC%ED%8C%8C%EC%9D%B4/Video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hyperlink" Target="https://github.com/Haecms/My-Portfolio/tree/78e0bf0f99886ad814ae18521841179a66bdee66/%EB%9D%BC%EC%A6%88%EB%B2%A0%EB%A6%AC%ED%8C%8C%EC%9D%B4/Video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fImage18116677333.emf"/><Relationship Id="rId3" Type="http://schemas.openxmlformats.org/officeDocument/2006/relationships/image" Target="../media/image9.png"/><Relationship Id="rId7" Type="http://schemas.openxmlformats.org/officeDocument/2006/relationships/customXml" Target="../ink/ink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https://github.com/Haecms/My-Portfolio/tree/78e0bf0f99886ad814ae18521841179a66bdee66/%EB%9D%BC%EC%A6%88%EB%B2%A0%EB%A6%AC%ED%8C%8C%EC%9D%B4/Video" TargetMode="Externa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6187440" y="4551680"/>
            <a:ext cx="5884545" cy="110799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sz="6600" spc="-90" dirty="0">
                <a:solidFill>
                  <a:srgbClr val="000000"/>
                </a:solidFill>
                <a:latin typeface="Noto Sans CJK KR Bold" charset="0"/>
                <a:cs typeface="Noto Sans CJK KR Bold" charset="0"/>
              </a:rPr>
              <a:t>미니프로젝트</a:t>
            </a:r>
            <a:endParaRPr lang="ko-KR" altLang="en-US" sz="6600" dirty="0">
              <a:solidFill>
                <a:srgbClr val="000000"/>
              </a:solidFill>
              <a:latin typeface="Noto Sans CJK KR Bold" charset="0"/>
              <a:cs typeface="Noto Sans CJK KR Bold" charset="0"/>
            </a:endParaRPr>
          </a:p>
        </p:txBody>
      </p:sp>
      <p:sp>
        <p:nvSpPr>
          <p:cNvPr id="3" name="Object 3"/>
          <p:cNvSpPr txBox="1">
            <a:spLocks/>
          </p:cNvSpPr>
          <p:nvPr/>
        </p:nvSpPr>
        <p:spPr>
          <a:xfrm>
            <a:off x="7796530" y="5774055"/>
            <a:ext cx="2698750" cy="86106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sz="50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조해찬</a:t>
            </a:r>
            <a:endParaRPr lang="ko-KR" altLang="en-US" sz="50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35890" y="158115"/>
            <a:ext cx="1884045" cy="1884045"/>
            <a:chOff x="135890" y="158115"/>
            <a:chExt cx="1884045" cy="18840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890" y="158115"/>
              <a:ext cx="1884045" cy="18840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37840" y="0"/>
            <a:ext cx="2547620" cy="2042160"/>
            <a:chOff x="15737840" y="0"/>
            <a:chExt cx="2547620" cy="20421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37840" y="0"/>
              <a:ext cx="2547620" cy="20421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utty_Buzor">
            <a:hlinkClick r:id="" action="ppaction://media"/>
            <a:extLst>
              <a:ext uri="{FF2B5EF4-FFF2-40B4-BE49-F238E27FC236}">
                <a16:creationId xmlns:a16="http://schemas.microsoft.com/office/drawing/2014/main" id="{98B17509-0582-6BDA-E270-5509CA985D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000" y="2105660"/>
            <a:ext cx="7833994" cy="7750174"/>
          </a:xfrm>
          <a:prstGeom prst="rect">
            <a:avLst/>
          </a:prstGeom>
        </p:spPr>
      </p:pic>
      <p:sp>
        <p:nvSpPr>
          <p:cNvPr id="1006" name="Rect 0"/>
          <p:cNvSpPr txBox="1">
            <a:spLocks/>
          </p:cNvSpPr>
          <p:nvPr/>
        </p:nvSpPr>
        <p:spPr>
          <a:xfrm>
            <a:off x="-13970" y="140970"/>
            <a:ext cx="18300700" cy="11074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sz="6600" spc="-90">
                <a:solidFill>
                  <a:srgbClr val="000000"/>
                </a:solidFill>
                <a:latin typeface="Noto Sans CJK KR Bold" charset="0"/>
                <a:cs typeface="Noto Sans CJK KR Bold" charset="0"/>
              </a:rPr>
              <a:t>기능 구현: 부저 음악 켜기 및 끄기</a:t>
            </a:r>
            <a:endParaRPr lang="ko-KR" altLang="en-US" sz="6600">
              <a:solidFill>
                <a:srgbClr val="000000"/>
              </a:solidFill>
              <a:latin typeface="Noto Sans CJK KR Bold" charset="0"/>
              <a:cs typeface="Noto Sans CJK KR Bold" charset="0"/>
            </a:endParaRPr>
          </a:p>
        </p:txBody>
      </p:sp>
      <p:sp>
        <p:nvSpPr>
          <p:cNvPr id="1008" name="텍스트 상자 118"/>
          <p:cNvSpPr txBox="1">
            <a:spLocks/>
          </p:cNvSpPr>
          <p:nvPr/>
        </p:nvSpPr>
        <p:spPr>
          <a:xfrm>
            <a:off x="10027285" y="2105660"/>
            <a:ext cx="7602220" cy="65570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>
                <a:latin typeface="맑은 고딕" charset="0"/>
                <a:ea typeface="맑은 고딕" charset="0"/>
              </a:rPr>
              <a:t>Music 버튼을 눌렀을 때 음악 켜기</a:t>
            </a:r>
            <a:endParaRPr lang="ko-KR" altLang="en-US" sz="30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30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3000">
                <a:latin typeface="맑은 고딕" charset="0"/>
                <a:ea typeface="맑은 고딕" charset="0"/>
              </a:rPr>
              <a:t> - 버튼을 누르면 음악이 흘러나옴</a:t>
            </a:r>
            <a:endParaRPr lang="ko-KR" altLang="en-US" sz="30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30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3000">
                <a:latin typeface="맑은 고딕" charset="0"/>
                <a:ea typeface="맑은 고딕" charset="0"/>
              </a:rPr>
              <a:t> - Music OFF 버튼을 누르면 음악이 꺼짐</a:t>
            </a:r>
            <a:endParaRPr lang="ko-KR" altLang="en-US" sz="30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30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3000">
                <a:latin typeface="맑은 고딕" charset="0"/>
                <a:ea typeface="맑은 고딕" charset="0"/>
              </a:rPr>
              <a:t> - 음악이 나오는 로직을 for문을 사용했기 때문에 음악이 흘러 나오는 중에 Music OFF버튼을 누르면 탈출 가능해야 함</a:t>
            </a:r>
            <a:endParaRPr lang="ko-KR" altLang="en-US" sz="30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30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3000">
                <a:latin typeface="맑은 고딕" charset="0"/>
                <a:ea typeface="맑은 고딕" charset="0"/>
              </a:rPr>
              <a:t> - QApplication.processEvents()를 사용하여 음악이 흘러나오는 중에 혹시라도 다음 버튼클릭 이벤트가 있다면 그 로직도 실행하게 함</a:t>
            </a:r>
            <a:endParaRPr lang="ko-KR" altLang="en-US" sz="3000">
              <a:latin typeface="맑은 고딕" charset="0"/>
              <a:ea typeface="맑은 고딕" charset="0"/>
            </a:endParaRPr>
          </a:p>
        </p:txBody>
      </p:sp>
      <p:sp>
        <p:nvSpPr>
          <p:cNvPr id="1009" name="도형 34"/>
          <p:cNvSpPr>
            <a:spLocks/>
          </p:cNvSpPr>
          <p:nvPr/>
        </p:nvSpPr>
        <p:spPr>
          <a:xfrm>
            <a:off x="15596235" y="380365"/>
            <a:ext cx="2310130" cy="78994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500">
                <a:solidFill>
                  <a:srgbClr val="0611F2"/>
                </a:solidFill>
                <a:latin typeface="맑은 고딕" charset="0"/>
                <a:ea typeface="맑은 고딕" charset="0"/>
              </a:rPr>
              <a:t>영상</a:t>
            </a:r>
            <a:endParaRPr lang="ko-KR" altLang="en-US" sz="2500">
              <a:solidFill>
                <a:srgbClr val="0611F2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17">
            <a:extLst>
              <a:ext uri="{FF2B5EF4-FFF2-40B4-BE49-F238E27FC236}">
                <a16:creationId xmlns:a16="http://schemas.microsoft.com/office/drawing/2014/main" id="{83694A08-019C-8B2C-7B82-BCAD998ADEC4}"/>
              </a:ext>
            </a:extLst>
          </p:cNvPr>
          <p:cNvSpPr>
            <a:spLocks/>
          </p:cNvSpPr>
          <p:nvPr/>
        </p:nvSpPr>
        <p:spPr>
          <a:xfrm>
            <a:off x="2819400" y="4152900"/>
            <a:ext cx="2032635" cy="572135"/>
          </a:xfrm>
          <a:prstGeom prst="ellipse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noFill/>
              <a:latin typeface="맑은 고딕" charset="0"/>
              <a:ea typeface="맑은 고딕" charset="0"/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DAD804B3-6444-FE13-1B07-9D020CF6867C}"/>
              </a:ext>
            </a:extLst>
          </p:cNvPr>
          <p:cNvSpPr/>
          <p:nvPr/>
        </p:nvSpPr>
        <p:spPr>
          <a:xfrm rot="16200000">
            <a:off x="1473695" y="5114290"/>
            <a:ext cx="609600" cy="97282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2D64D4-4840-A3F0-856D-BFFCA46D3D6A}"/>
              </a:ext>
            </a:extLst>
          </p:cNvPr>
          <p:cNvSpPr txBox="1"/>
          <p:nvPr/>
        </p:nvSpPr>
        <p:spPr>
          <a:xfrm>
            <a:off x="13105765" y="8532674"/>
            <a:ext cx="518096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영상은 여기서 확인 가능합니다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sz="1800" dirty="0">
                <a:hlinkClick r:id="rId5"/>
              </a:rPr>
              <a:t>https://github.com/Haecms/My-Portfolio/tree/78e0bf0f99886ad814ae18521841179a66bdee66/%EB%9D%BC%EC%A6%88%EB%B2%A0%EB%A6%AC%ED%8C%8C%EC%9D%B4/Video</a:t>
            </a:r>
            <a:endParaRPr lang="ko-KR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utty_UltraSonic">
            <a:hlinkClick r:id="" action="ppaction://media"/>
            <a:extLst>
              <a:ext uri="{FF2B5EF4-FFF2-40B4-BE49-F238E27FC236}">
                <a16:creationId xmlns:a16="http://schemas.microsoft.com/office/drawing/2014/main" id="{92004175-0BD6-F83D-38D2-A462805AC8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000" y="2002790"/>
            <a:ext cx="7632111" cy="7853044"/>
          </a:xfrm>
          <a:prstGeom prst="rect">
            <a:avLst/>
          </a:prstGeom>
        </p:spPr>
      </p:pic>
      <p:sp>
        <p:nvSpPr>
          <p:cNvPr id="1006" name="Rect 0"/>
          <p:cNvSpPr txBox="1">
            <a:spLocks/>
          </p:cNvSpPr>
          <p:nvPr/>
        </p:nvSpPr>
        <p:spPr>
          <a:xfrm>
            <a:off x="-13970" y="140970"/>
            <a:ext cx="18300700" cy="11074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sz="6600" spc="-90">
                <a:solidFill>
                  <a:srgbClr val="000000"/>
                </a:solidFill>
                <a:latin typeface="Noto Sans CJK KR Bold" charset="0"/>
                <a:cs typeface="Noto Sans CJK KR Bold" charset="0"/>
              </a:rPr>
              <a:t>기능 구현: ULTRA SONIC</a:t>
            </a:r>
            <a:endParaRPr lang="ko-KR" altLang="en-US" sz="6600">
              <a:solidFill>
                <a:srgbClr val="000000"/>
              </a:solidFill>
              <a:latin typeface="Noto Sans CJK KR Bold" charset="0"/>
              <a:cs typeface="Noto Sans CJK KR Bold" charset="0"/>
            </a:endParaRPr>
          </a:p>
        </p:txBody>
      </p:sp>
      <p:sp>
        <p:nvSpPr>
          <p:cNvPr id="1009" name="텍스트 상자 132"/>
          <p:cNvSpPr txBox="1">
            <a:spLocks/>
          </p:cNvSpPr>
          <p:nvPr/>
        </p:nvSpPr>
        <p:spPr>
          <a:xfrm>
            <a:off x="9954260" y="2002790"/>
            <a:ext cx="7804785" cy="60953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>
                <a:latin typeface="맑은 고딕" charset="0"/>
                <a:ea typeface="맑은 고딕" charset="0"/>
              </a:rPr>
              <a:t>UltraSonic 버튼을 눌렀을 때 거리 표현</a:t>
            </a:r>
            <a:endParaRPr lang="ko-KR" altLang="en-US" sz="30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30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3000">
                <a:latin typeface="맑은 고딕" charset="0"/>
                <a:ea typeface="맑은 고딕" charset="0"/>
              </a:rPr>
              <a:t> - 버튼을 누르면 맞은편 물체와의 거리 표현</a:t>
            </a:r>
            <a:endParaRPr lang="ko-KR" altLang="en-US" sz="30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30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3000">
                <a:latin typeface="맑은 고딕" charset="0"/>
                <a:ea typeface="맑은 고딕" charset="0"/>
              </a:rPr>
              <a:t> - UltraSonic Stop 버튼을 누르면 정지함</a:t>
            </a:r>
            <a:endParaRPr lang="ko-KR" altLang="en-US" sz="30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30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3000">
                <a:latin typeface="맑은 고딕" charset="0"/>
                <a:ea typeface="맑은 고딕" charset="0"/>
              </a:rPr>
              <a:t> - 계속해서 거리를 나타내야 하기 때문에 while문을 사용했음 그래서 stop버튼을 눌렀을 때 탈출 로직을 생각해야 함</a:t>
            </a:r>
            <a:endParaRPr lang="ko-KR" altLang="en-US" sz="30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30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3000">
                <a:latin typeface="맑은 고딕" charset="0"/>
                <a:ea typeface="맑은 고딕" charset="0"/>
              </a:rPr>
              <a:t> - 이것도 QApplication.processEvents()를 사용하여 다음 버튼클릭 이벤트가 있다면 그 로직도 실행하게 함</a:t>
            </a:r>
            <a:endParaRPr lang="ko-KR" altLang="en-US" sz="3000">
              <a:latin typeface="맑은 고딕" charset="0"/>
              <a:ea typeface="맑은 고딕" charset="0"/>
            </a:endParaRPr>
          </a:p>
        </p:txBody>
      </p:sp>
      <p:sp>
        <p:nvSpPr>
          <p:cNvPr id="1010" name="도형 35"/>
          <p:cNvSpPr>
            <a:spLocks/>
          </p:cNvSpPr>
          <p:nvPr/>
        </p:nvSpPr>
        <p:spPr>
          <a:xfrm>
            <a:off x="15596235" y="380365"/>
            <a:ext cx="2310130" cy="78994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500">
                <a:solidFill>
                  <a:srgbClr val="0611F2"/>
                </a:solidFill>
                <a:latin typeface="맑은 고딕" charset="0"/>
                <a:ea typeface="맑은 고딕" charset="0"/>
              </a:rPr>
              <a:t>영상</a:t>
            </a:r>
            <a:endParaRPr lang="ko-KR" altLang="en-US" sz="2500">
              <a:solidFill>
                <a:srgbClr val="0611F2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C085B6-6389-3D44-BABE-5669B97274D3}"/>
              </a:ext>
            </a:extLst>
          </p:cNvPr>
          <p:cNvSpPr txBox="1"/>
          <p:nvPr/>
        </p:nvSpPr>
        <p:spPr>
          <a:xfrm>
            <a:off x="13105765" y="8532674"/>
            <a:ext cx="518096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영상은 여기서 확인 가능합니다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sz="1800" dirty="0">
                <a:hlinkClick r:id="rId5"/>
              </a:rPr>
              <a:t>https://github.com/Haecms/My-Portfolio/tree/78e0bf0f99886ad814ae18521841179a66bdee66/%EB%9D%BC%EC%A6%88%EB%B2%A0%EB%A6%AC%ED%8C%8C%EC%9D%B4/Video</a:t>
            </a:r>
            <a:endParaRPr lang="ko-KR" altLang="en-US" sz="1800" dirty="0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5B6F87C7-4F93-05E3-B9FD-2376F27F23A4}"/>
              </a:ext>
            </a:extLst>
          </p:cNvPr>
          <p:cNvSpPr/>
          <p:nvPr/>
        </p:nvSpPr>
        <p:spPr>
          <a:xfrm rot="16200000">
            <a:off x="1503680" y="4802639"/>
            <a:ext cx="609600" cy="97282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도형 17">
            <a:extLst>
              <a:ext uri="{FF2B5EF4-FFF2-40B4-BE49-F238E27FC236}">
                <a16:creationId xmlns:a16="http://schemas.microsoft.com/office/drawing/2014/main" id="{93C263C6-8B56-238D-2732-BDB826C6198D}"/>
              </a:ext>
            </a:extLst>
          </p:cNvPr>
          <p:cNvSpPr>
            <a:spLocks/>
          </p:cNvSpPr>
          <p:nvPr/>
        </p:nvSpPr>
        <p:spPr>
          <a:xfrm>
            <a:off x="2703400" y="4304300"/>
            <a:ext cx="2032635" cy="572135"/>
          </a:xfrm>
          <a:prstGeom prst="ellipse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noFill/>
              <a:latin typeface="맑은 고딕" charset="0"/>
              <a:ea typeface="맑은 고딕" charset="0"/>
            </a:endParaRPr>
          </a:p>
        </p:txBody>
      </p:sp>
      <p:sp>
        <p:nvSpPr>
          <p:cNvPr id="7" name="도형 17">
            <a:extLst>
              <a:ext uri="{FF2B5EF4-FFF2-40B4-BE49-F238E27FC236}">
                <a16:creationId xmlns:a16="http://schemas.microsoft.com/office/drawing/2014/main" id="{E41E60F8-06B7-ECFD-3058-3A2A2C71FD0E}"/>
              </a:ext>
            </a:extLst>
          </p:cNvPr>
          <p:cNvSpPr>
            <a:spLocks/>
          </p:cNvSpPr>
          <p:nvPr/>
        </p:nvSpPr>
        <p:spPr>
          <a:xfrm>
            <a:off x="4876800" y="5084943"/>
            <a:ext cx="2032635" cy="572135"/>
          </a:xfrm>
          <a:prstGeom prst="ellipse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noFill/>
              <a:latin typeface="맑은 고딕" charset="0"/>
              <a:ea typeface="맑은 고딕" charset="0"/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8058FD86-5E46-6798-62BB-E2192F44465A}"/>
              </a:ext>
            </a:extLst>
          </p:cNvPr>
          <p:cNvSpPr/>
          <p:nvPr/>
        </p:nvSpPr>
        <p:spPr>
          <a:xfrm>
            <a:off x="5484155" y="4112123"/>
            <a:ext cx="609600" cy="97282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9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roup 5"/>
          <p:cNvGrpSpPr>
            <a:grpSpLocks/>
          </p:cNvGrpSpPr>
          <p:nvPr/>
        </p:nvGrpSpPr>
        <p:grpSpPr>
          <a:xfrm>
            <a:off x="135890" y="158115"/>
            <a:ext cx="1884680" cy="1884680"/>
            <a:chOff x="135890" y="158115"/>
            <a:chExt cx="1884680" cy="1884680"/>
          </a:xfrm>
        </p:grpSpPr>
        <p:pic>
          <p:nvPicPr>
            <p:cNvPr id="3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5890" y="158115"/>
              <a:ext cx="1884680" cy="1884680"/>
            </a:xfrm>
            <a:prstGeom prst="rect">
              <a:avLst/>
            </a:prstGeom>
            <a:noFill/>
          </p:spPr>
        </p:pic>
      </p:grpSp>
      <p:sp>
        <p:nvSpPr>
          <p:cNvPr id="5" name="Rect 0"/>
          <p:cNvSpPr txBox="1">
            <a:spLocks/>
          </p:cNvSpPr>
          <p:nvPr/>
        </p:nvSpPr>
        <p:spPr>
          <a:xfrm>
            <a:off x="3168015" y="711200"/>
            <a:ext cx="11949430" cy="11074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sz="6600" spc="-90">
                <a:solidFill>
                  <a:srgbClr val="000000"/>
                </a:solidFill>
                <a:latin typeface="Noto Sans CJK KR Bold" charset="0"/>
                <a:cs typeface="Noto Sans CJK KR Bold" charset="0"/>
              </a:rPr>
              <a:t>프로젝트2 </a:t>
            </a:r>
            <a:r>
              <a:rPr lang="ko-KR" sz="66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만들면서 느낀 생각</a:t>
            </a:r>
            <a:endParaRPr lang="ko-KR" altLang="en-US" sz="6600">
              <a:solidFill>
                <a:srgbClr val="000000"/>
              </a:solidFill>
              <a:latin typeface="Noto Sans CJK KR Bold" charset="0"/>
              <a:cs typeface="Noto Sans CJK KR Bold" charset="0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2543175" y="4076700"/>
            <a:ext cx="13200380" cy="304698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54000" indent="-254000" algn="l" latinLnBrk="0">
              <a:buFont typeface="+mj-lt"/>
              <a:buAutoNum type="arabicPeriod"/>
            </a:pPr>
            <a:r>
              <a:rPr lang="ko-KR" sz="3200" dirty="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3색 </a:t>
            </a:r>
            <a:r>
              <a:rPr lang="ko-KR" sz="3200" dirty="0" err="1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LED는</a:t>
            </a:r>
            <a:r>
              <a:rPr lang="ko-KR" sz="3200" dirty="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결국 </a:t>
            </a:r>
            <a:r>
              <a:rPr lang="ko-KR" sz="3200" dirty="0" err="1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redPin</a:t>
            </a:r>
            <a:r>
              <a:rPr lang="ko-KR" sz="3200" dirty="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, </a:t>
            </a:r>
            <a:r>
              <a:rPr lang="ko-KR" sz="3200" dirty="0" err="1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greenPin</a:t>
            </a:r>
            <a:r>
              <a:rPr lang="ko-KR" sz="3200" dirty="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, </a:t>
            </a:r>
            <a:r>
              <a:rPr lang="ko-KR" sz="3200" dirty="0" err="1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bluePin</a:t>
            </a:r>
            <a:r>
              <a:rPr lang="ko-KR" sz="3200" dirty="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</a:t>
            </a:r>
            <a:r>
              <a:rPr lang="ko-KR" sz="3200" dirty="0" err="1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으로만</a:t>
            </a:r>
            <a:r>
              <a:rPr lang="ko-KR" sz="3200" dirty="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작동하기에 함수로 </a:t>
            </a:r>
            <a:endParaRPr lang="ko-KR" altLang="en-US" sz="3200" dirty="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254000" indent="-254000" algn="l" latinLnBrk="0">
              <a:buFontTx/>
              <a:buNone/>
            </a:pPr>
            <a:r>
              <a:rPr lang="ko-KR" sz="3200" dirty="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 만들어서 코드를 줄일 수 있었다.</a:t>
            </a:r>
            <a:br>
              <a:rPr lang="ko-KR" altLang="en-US" sz="3200" dirty="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</a:br>
            <a:endParaRPr lang="ko-KR" altLang="en-US" sz="3200" dirty="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algn="l" latinLnBrk="0"/>
            <a:r>
              <a:rPr lang="en-US" altLang="ko-KR" sz="3200" dirty="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2.</a:t>
            </a:r>
            <a:r>
              <a:rPr lang="ko-KR" sz="3200" dirty="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</a:t>
            </a:r>
            <a:r>
              <a:rPr lang="ko-KR" sz="3200" dirty="0" err="1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UltraSonic과</a:t>
            </a:r>
            <a:r>
              <a:rPr lang="ko-KR" sz="3200" dirty="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</a:t>
            </a:r>
            <a:r>
              <a:rPr lang="ko-KR" sz="3200" dirty="0" err="1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Buzzer에서</a:t>
            </a:r>
            <a:r>
              <a:rPr lang="ko-KR" sz="3200" dirty="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</a:t>
            </a:r>
            <a:r>
              <a:rPr lang="ko-KR" sz="3200" dirty="0" err="1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QApplication.processEvents</a:t>
            </a:r>
            <a:r>
              <a:rPr lang="ko-KR" sz="3200" dirty="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()를 사용하였는데 이 함수는 다음 이벤트가 있으면 그것도 실행시키는 것이기에 과부하가 올 수 있다. 가급적이면 사용하지 </a:t>
            </a:r>
            <a:r>
              <a:rPr lang="ko-KR" sz="3200" dirty="0" err="1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않는것이</a:t>
            </a:r>
            <a:r>
              <a:rPr lang="ko-KR" sz="3200" dirty="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좋겠다.</a:t>
            </a:r>
            <a:endParaRPr lang="ko-KR" altLang="en-US" sz="3200" dirty="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</p:txBody>
      </p:sp>
      <p:grpSp>
        <p:nvGrpSpPr>
          <p:cNvPr id="1002" name="Group 5"/>
          <p:cNvGrpSpPr>
            <a:grpSpLocks/>
          </p:cNvGrpSpPr>
          <p:nvPr/>
        </p:nvGrpSpPr>
        <p:grpSpPr>
          <a:xfrm>
            <a:off x="15737840" y="0"/>
            <a:ext cx="2548255" cy="2042795"/>
            <a:chOff x="15737840" y="0"/>
            <a:chExt cx="2548255" cy="2042795"/>
          </a:xfrm>
        </p:grpSpPr>
        <p:pic>
          <p:nvPicPr>
            <p:cNvPr id="8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737840" y="0"/>
              <a:ext cx="2548255" cy="2042795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32400" y="4551680"/>
            <a:ext cx="7821295" cy="17887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600" kern="0" spc="-100" dirty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감사드립니다 !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35890" y="158115"/>
            <a:ext cx="1884045" cy="1884045"/>
            <a:chOff x="135890" y="158115"/>
            <a:chExt cx="1884045" cy="1884045"/>
          </a:xfrm>
        </p:grpSpPr>
        <p:pic>
          <p:nvPicPr>
            <p:cNvPr id="4" name="Object 3" descr="C:/Users/admin/AppData/Roaming/PolarisOffice/ETemp/7456_10071512/image155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5890" y="158115"/>
              <a:ext cx="1884680" cy="1884680"/>
            </a:xfrm>
            <a:prstGeom prst="rect">
              <a:avLst/>
            </a:prstGeom>
            <a:noFill/>
          </p:spPr>
        </p:pic>
      </p:grpSp>
      <p:grpSp>
        <p:nvGrpSpPr>
          <p:cNvPr id="1002" name="그룹 1002"/>
          <p:cNvGrpSpPr/>
          <p:nvPr/>
        </p:nvGrpSpPr>
        <p:grpSpPr>
          <a:xfrm>
            <a:off x="15737840" y="0"/>
            <a:ext cx="2547620" cy="2042160"/>
            <a:chOff x="15737840" y="0"/>
            <a:chExt cx="2547620" cy="2042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37840" y="0"/>
              <a:ext cx="2547620" cy="204216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DC6771D-59AA-F5EE-4849-4076C4D5C968}"/>
              </a:ext>
            </a:extLst>
          </p:cNvPr>
          <p:cNvSpPr txBox="1"/>
          <p:nvPr/>
        </p:nvSpPr>
        <p:spPr>
          <a:xfrm>
            <a:off x="304800" y="7751285"/>
            <a:ext cx="1739519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영상 주소</a:t>
            </a:r>
            <a:r>
              <a:rPr lang="en-US" altLang="ko-KR" sz="2400" dirty="0"/>
              <a:t>: </a:t>
            </a:r>
          </a:p>
          <a:p>
            <a:r>
              <a:rPr lang="en-US" altLang="ko-KR" sz="2400" dirty="0">
                <a:hlinkClick r:id="rId4"/>
              </a:rPr>
              <a:t>https://github.com/Haecms/My-Portfolio/tree/78e0bf0f99886ad814ae18521841179a66bdee66/%EB%9D%BC%EC%A6%88%EB%B2%A0%EB%A6%AC%ED%8C%8C%EC%9D%B4/Video</a:t>
            </a:r>
            <a:endParaRPr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69060E-3773-87E7-F387-923C5877EA83}"/>
              </a:ext>
            </a:extLst>
          </p:cNvPr>
          <p:cNvSpPr txBox="1"/>
          <p:nvPr/>
        </p:nvSpPr>
        <p:spPr>
          <a:xfrm>
            <a:off x="319087" y="6215360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조해찬 </a:t>
            </a:r>
            <a:r>
              <a:rPr lang="en-US" altLang="ko-KR" sz="2400" dirty="0"/>
              <a:t>: </a:t>
            </a:r>
            <a:r>
              <a:rPr lang="ko-KR" altLang="en-US" sz="2400" dirty="0">
                <a:hlinkClick r:id="rId5"/>
              </a:rPr>
              <a:t>https://github.com/Haecms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9FAD18-3A82-4567-86AC-065E58881EE3}"/>
              </a:ext>
            </a:extLst>
          </p:cNvPr>
          <p:cNvSpPr txBox="1"/>
          <p:nvPr/>
        </p:nvSpPr>
        <p:spPr>
          <a:xfrm>
            <a:off x="304800" y="6767182"/>
            <a:ext cx="16687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err="1"/>
              <a:t>라즈베리파이</a:t>
            </a:r>
            <a:r>
              <a:rPr lang="ko-KR" altLang="en-US" sz="2400" dirty="0"/>
              <a:t> </a:t>
            </a:r>
            <a:r>
              <a:rPr lang="en-US" altLang="ko-KR" sz="2400" dirty="0"/>
              <a:t>: </a:t>
            </a:r>
            <a:r>
              <a:rPr lang="ko-KR" altLang="en-US" sz="2400" dirty="0">
                <a:hlinkClick r:id="rId6"/>
              </a:rPr>
              <a:t>https://github.com/Haecms/My-Portfolio/tree/main/%EB%9D%BC%EC%A6%88%EB%B2%A0%EB%A6%AC%ED%8C%8C%EC%9D%B4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28610" y="763905"/>
            <a:ext cx="2428875" cy="17887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600" kern="0" spc="-100" dirty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목차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35890" y="158115"/>
            <a:ext cx="1884045" cy="1884045"/>
            <a:chOff x="135890" y="158115"/>
            <a:chExt cx="1884045" cy="188404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890" y="158115"/>
              <a:ext cx="1884045" cy="188404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/>
          </p:cNvSpPr>
          <p:nvPr/>
        </p:nvSpPr>
        <p:spPr>
          <a:xfrm>
            <a:off x="2936875" y="2792760"/>
            <a:ext cx="12425045" cy="66941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sz="3300" dirty="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1. 프로젝트1 개요</a:t>
            </a:r>
            <a:endParaRPr lang="ko-KR" altLang="en-US" sz="3300" dirty="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0" indent="0" algn="ctr" latinLnBrk="0">
              <a:buFontTx/>
              <a:buNone/>
            </a:pPr>
            <a:endParaRPr lang="ko-KR" altLang="en-US" sz="3300" dirty="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0" indent="0" algn="ctr" latinLnBrk="0">
              <a:buFontTx/>
              <a:buNone/>
            </a:pPr>
            <a:r>
              <a:rPr lang="ko-KR" sz="3300" dirty="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2. 기능 구현 및 코드 간단 소개</a:t>
            </a:r>
            <a:endParaRPr lang="ko-KR" altLang="en-US" sz="3300" dirty="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0" indent="0" algn="ctr" latinLnBrk="0">
              <a:buFontTx/>
              <a:buNone/>
            </a:pPr>
            <a:endParaRPr lang="ko-KR" altLang="en-US" sz="3300" dirty="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0" indent="0" algn="ctr" latinLnBrk="0">
              <a:buFontTx/>
              <a:buNone/>
            </a:pPr>
            <a:r>
              <a:rPr lang="ko-KR" sz="3300" dirty="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3. 만들면서 느낀 생각</a:t>
            </a:r>
            <a:endParaRPr lang="ko-KR" altLang="en-US" sz="3300" dirty="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0" indent="0" algn="ctr" latinLnBrk="0">
              <a:buFontTx/>
              <a:buNone/>
            </a:pPr>
            <a:endParaRPr lang="ko-KR" altLang="en-US" sz="3300" dirty="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0" indent="0" algn="ctr" latinLnBrk="0">
              <a:buFontTx/>
              <a:buNone/>
            </a:pPr>
            <a:r>
              <a:rPr lang="ko-KR" sz="3300" dirty="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4. 프로젝트2 개요</a:t>
            </a:r>
            <a:endParaRPr lang="ko-KR" altLang="en-US" sz="3300" dirty="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0" indent="0" algn="ctr" latinLnBrk="0">
              <a:buFontTx/>
              <a:buNone/>
            </a:pPr>
            <a:endParaRPr lang="ko-KR" altLang="en-US" sz="3300" dirty="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0" indent="0" algn="ctr" latinLnBrk="0">
              <a:buFontTx/>
              <a:buNone/>
            </a:pPr>
            <a:r>
              <a:rPr lang="ko-KR" sz="3300" dirty="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5. 기능 구현 및 코드 간단 소개</a:t>
            </a:r>
            <a:endParaRPr lang="ko-KR" altLang="en-US" sz="3300" dirty="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0" indent="0" algn="ctr" latinLnBrk="0">
              <a:buFontTx/>
              <a:buNone/>
            </a:pPr>
            <a:endParaRPr lang="ko-KR" altLang="en-US" sz="3300" dirty="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0" indent="0" algn="ctr" latinLnBrk="0">
              <a:buFontTx/>
              <a:buNone/>
            </a:pPr>
            <a:r>
              <a:rPr lang="ko-KR" sz="3300" dirty="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6. 만들면서 느낀 생각</a:t>
            </a:r>
            <a:endParaRPr lang="ko-KR" altLang="en-US" sz="3300" dirty="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0" indent="0" algn="ctr" latinLnBrk="0">
              <a:buFontTx/>
              <a:buNone/>
            </a:pPr>
            <a:endParaRPr lang="en-US" altLang="ko-KR" sz="3300" dirty="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0" indent="0" algn="ctr" latinLnBrk="0">
              <a:buFontTx/>
              <a:buNone/>
            </a:pPr>
            <a:endParaRPr lang="ko-KR" altLang="en-US" sz="3300" dirty="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5737840" y="0"/>
            <a:ext cx="2547620" cy="2042160"/>
            <a:chOff x="15737840" y="0"/>
            <a:chExt cx="2547620" cy="20421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37840" y="0"/>
              <a:ext cx="2547620" cy="20421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5890" y="158115"/>
            <a:ext cx="1884045" cy="1884045"/>
            <a:chOff x="135890" y="158115"/>
            <a:chExt cx="1884045" cy="18840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890" y="158115"/>
              <a:ext cx="1884045" cy="188404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/>
          </p:cNvSpPr>
          <p:nvPr/>
        </p:nvSpPr>
        <p:spPr>
          <a:xfrm>
            <a:off x="3168015" y="711200"/>
            <a:ext cx="11949430" cy="11074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sz="6600" spc="-90">
                <a:solidFill>
                  <a:srgbClr val="000000"/>
                </a:solidFill>
                <a:latin typeface="Noto Sans CJK KR Bold" charset="0"/>
                <a:cs typeface="Noto Sans CJK KR Bold" charset="0"/>
              </a:rPr>
              <a:t>프로젝트1 개요</a:t>
            </a:r>
            <a:endParaRPr lang="ko-KR" altLang="en-US" sz="6600">
              <a:solidFill>
                <a:srgbClr val="000000"/>
              </a:solidFill>
              <a:latin typeface="Noto Sans CJK KR Bold" charset="0"/>
              <a:cs typeface="Noto Sans CJK KR Bold" charset="0"/>
            </a:endParaRPr>
          </a:p>
        </p:txBody>
      </p:sp>
      <p:sp>
        <p:nvSpPr>
          <p:cNvPr id="6" name="Object 6"/>
          <p:cNvSpPr txBox="1">
            <a:spLocks/>
          </p:cNvSpPr>
          <p:nvPr/>
        </p:nvSpPr>
        <p:spPr>
          <a:xfrm>
            <a:off x="2017395" y="2226945"/>
            <a:ext cx="11869420" cy="8242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54000" indent="-254000" algn="l" latinLnBrk="0">
              <a:buFont typeface="Wingdings"/>
              <a:buChar char=""/>
            </a:pP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개발인원: 1명</a:t>
            </a:r>
            <a:b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</a:br>
            <a:endParaRPr lang="ko-KR" altLang="en-US" sz="32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254000" indent="-254000" algn="l" latinLnBrk="0">
              <a:buFont typeface="Wingdings"/>
              <a:buChar char=""/>
            </a:pP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개발 기간: 2023.06.14 ~ 2023.06.16</a:t>
            </a:r>
            <a:b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</a:br>
            <a:endParaRPr lang="ko-KR" altLang="en-US" sz="32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254000" indent="-254000" algn="l" latinLnBrk="0">
              <a:buFont typeface="Wingdings"/>
              <a:buChar char=""/>
            </a:pP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주요 기능:</a:t>
            </a:r>
            <a:b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</a:b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    - 3색 LED 켜기 및 끄기</a:t>
            </a:r>
            <a:b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</a:b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    - 부저 음악 켜기 및 끄기</a:t>
            </a:r>
            <a:b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</a:b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    - 울트라소닉으로 사물과의 거리 측정(미구현)</a:t>
            </a:r>
            <a:endParaRPr lang="ko-KR" altLang="en-US" sz="32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254000" indent="-254000" algn="l" latinLnBrk="0">
              <a:buFont typeface="Wingdings"/>
              <a:buChar char=""/>
            </a:pPr>
            <a:endParaRPr lang="ko-KR" altLang="en-US" sz="32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254000" indent="-254000" algn="l" latinLnBrk="0">
              <a:buFont typeface="Wingdings"/>
              <a:buChar char=""/>
            </a:pP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개발 언어: Python</a:t>
            </a:r>
            <a:endParaRPr lang="ko-KR" altLang="en-US" sz="32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0" indent="0" algn="l" latinLnBrk="0">
              <a:buFontTx/>
              <a:buNone/>
            </a:pP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                HTML</a:t>
            </a:r>
            <a:endParaRPr lang="ko-KR" altLang="en-US" sz="32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0" indent="0" algn="l" latinLnBrk="0">
              <a:buFontTx/>
              <a:buNone/>
            </a:pP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                CSS</a:t>
            </a:r>
            <a:b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</a:b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                JavaScript</a:t>
            </a:r>
            <a:b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</a:br>
            <a:endParaRPr lang="ko-KR" altLang="en-US" sz="32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254000" indent="-254000" algn="l" latinLnBrk="0">
              <a:buFont typeface="Wingdings"/>
              <a:buChar char=""/>
            </a:pP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간단 소개: 웹에서 버튼을 클릭하여 원격 제어가 가능</a:t>
            </a:r>
            <a:endParaRPr lang="ko-KR" altLang="en-US" sz="32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0" indent="0" algn="l" latinLnBrk="0">
              <a:buFontTx/>
              <a:buNone/>
            </a:pPr>
            <a:endParaRPr lang="ko-KR" altLang="en-US" sz="50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5737840" y="0"/>
            <a:ext cx="2547620" cy="2042160"/>
            <a:chOff x="15737840" y="0"/>
            <a:chExt cx="2547620" cy="204216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37840" y="0"/>
              <a:ext cx="2547620" cy="20421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텍스트 상자 9"/>
          <p:cNvSpPr txBox="1">
            <a:spLocks/>
          </p:cNvSpPr>
          <p:nvPr/>
        </p:nvSpPr>
        <p:spPr>
          <a:xfrm>
            <a:off x="-13970" y="140970"/>
            <a:ext cx="18300700" cy="11074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sz="6600" spc="-90">
                <a:solidFill>
                  <a:srgbClr val="000000"/>
                </a:solidFill>
                <a:latin typeface="Noto Sans CJK KR Bold" charset="0"/>
                <a:cs typeface="Noto Sans CJK KR Bold" charset="0"/>
              </a:rPr>
              <a:t>기능 구현: 3색 LED RED 켜기</a:t>
            </a:r>
            <a:endParaRPr lang="ko-KR" altLang="en-US" sz="6600">
              <a:solidFill>
                <a:srgbClr val="000000"/>
              </a:solidFill>
              <a:latin typeface="Noto Sans CJK KR Bold" charset="0"/>
              <a:cs typeface="Noto Sans CJK KR Bold" charset="0"/>
            </a:endParaRPr>
          </a:p>
        </p:txBody>
      </p:sp>
      <p:pic>
        <p:nvPicPr>
          <p:cNvPr id="1008" name="그림 7" descr="C:/Users/admin/AppData/Roaming/PolarisOffice/ETemp/10888_16759288/fImage4718475759961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8855" y="2806065"/>
            <a:ext cx="3960495" cy="5085715"/>
          </a:xfrm>
          <a:prstGeom prst="rect">
            <a:avLst/>
          </a:prstGeom>
          <a:noFill/>
        </p:spPr>
      </p:pic>
      <p:pic>
        <p:nvPicPr>
          <p:cNvPr id="1009" name="그림 8" descr="C:/Users/admin/AppData/Roaming/PolarisOffice/ETemp/10888_16759288/fImage4515735764604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40765" y="2806065"/>
            <a:ext cx="3960495" cy="5274945"/>
          </a:xfrm>
          <a:prstGeom prst="rect">
            <a:avLst/>
          </a:prstGeom>
          <a:noFill/>
        </p:spPr>
      </p:pic>
      <p:pic>
        <p:nvPicPr>
          <p:cNvPr id="1013" name="그림 12" descr="C:/Users/admin/AppData/Roaming/PolarisOffice/ETemp/10888_16759288/fImage44524254341.jpe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" y="2806065"/>
            <a:ext cx="3960495" cy="5084445"/>
          </a:xfrm>
          <a:prstGeom prst="rect">
            <a:avLst/>
          </a:prstGeom>
          <a:noFill/>
        </p:spPr>
      </p:pic>
      <p:pic>
        <p:nvPicPr>
          <p:cNvPr id="1014" name="그림 13" descr="C:/Users/admin/AppData/Roaming/PolarisOffice/ETemp/10888_16759288/fImage4434635749358.jpe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4820" y="2807970"/>
            <a:ext cx="3960495" cy="5095240"/>
          </a:xfrm>
          <a:prstGeom prst="rect">
            <a:avLst/>
          </a:prstGeom>
          <a:noFill/>
        </p:spPr>
      </p:pic>
      <p:sp>
        <p:nvSpPr>
          <p:cNvPr id="1015" name="도형 14"/>
          <p:cNvSpPr>
            <a:spLocks/>
          </p:cNvSpPr>
          <p:nvPr/>
        </p:nvSpPr>
        <p:spPr>
          <a:xfrm>
            <a:off x="1812290" y="6680200"/>
            <a:ext cx="2032635" cy="1214120"/>
          </a:xfrm>
          <a:prstGeom prst="ellipse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noFill/>
              <a:latin typeface="맑은 고딕" charset="0"/>
              <a:ea typeface="맑은 고딕" charset="0"/>
            </a:endParaRPr>
          </a:p>
        </p:txBody>
      </p:sp>
      <p:sp>
        <p:nvSpPr>
          <p:cNvPr id="1016" name="도형 17"/>
          <p:cNvSpPr>
            <a:spLocks/>
          </p:cNvSpPr>
          <p:nvPr/>
        </p:nvSpPr>
        <p:spPr>
          <a:xfrm>
            <a:off x="1167765" y="4778375"/>
            <a:ext cx="2032635" cy="572135"/>
          </a:xfrm>
          <a:prstGeom prst="ellipse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noFill/>
              <a:latin typeface="맑은 고딕" charset="0"/>
              <a:ea typeface="맑은 고딕" charset="0"/>
            </a:endParaRPr>
          </a:p>
        </p:txBody>
      </p:sp>
      <p:sp>
        <p:nvSpPr>
          <p:cNvPr id="1017" name="도형 18"/>
          <p:cNvSpPr>
            <a:spLocks/>
          </p:cNvSpPr>
          <p:nvPr/>
        </p:nvSpPr>
        <p:spPr>
          <a:xfrm>
            <a:off x="6504305" y="6680200"/>
            <a:ext cx="2032635" cy="1214120"/>
          </a:xfrm>
          <a:prstGeom prst="ellipse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noFill/>
              <a:latin typeface="맑은 고딕" charset="0"/>
              <a:ea typeface="맑은 고딕" charset="0"/>
            </a:endParaRPr>
          </a:p>
        </p:txBody>
      </p:sp>
      <p:sp>
        <p:nvSpPr>
          <p:cNvPr id="1018" name="도형 19"/>
          <p:cNvSpPr>
            <a:spLocks/>
          </p:cNvSpPr>
          <p:nvPr/>
        </p:nvSpPr>
        <p:spPr>
          <a:xfrm>
            <a:off x="5859780" y="4778375"/>
            <a:ext cx="2032635" cy="572135"/>
          </a:xfrm>
          <a:prstGeom prst="ellipse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noFill/>
              <a:latin typeface="맑은 고딕" charset="0"/>
              <a:ea typeface="맑은 고딕" charset="0"/>
            </a:endParaRPr>
          </a:p>
        </p:txBody>
      </p:sp>
      <p:sp>
        <p:nvSpPr>
          <p:cNvPr id="1019" name="도형 20"/>
          <p:cNvSpPr>
            <a:spLocks/>
          </p:cNvSpPr>
          <p:nvPr/>
        </p:nvSpPr>
        <p:spPr>
          <a:xfrm>
            <a:off x="11108690" y="6680200"/>
            <a:ext cx="2032635" cy="1214120"/>
          </a:xfrm>
          <a:prstGeom prst="ellipse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noFill/>
              <a:latin typeface="맑은 고딕" charset="0"/>
              <a:ea typeface="맑은 고딕" charset="0"/>
            </a:endParaRPr>
          </a:p>
        </p:txBody>
      </p:sp>
      <p:sp>
        <p:nvSpPr>
          <p:cNvPr id="1020" name="도형 21"/>
          <p:cNvSpPr>
            <a:spLocks/>
          </p:cNvSpPr>
          <p:nvPr/>
        </p:nvSpPr>
        <p:spPr>
          <a:xfrm>
            <a:off x="10464165" y="4778375"/>
            <a:ext cx="2032635" cy="572135"/>
          </a:xfrm>
          <a:prstGeom prst="ellipse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noFill/>
              <a:latin typeface="맑은 고딕" charset="0"/>
              <a:ea typeface="맑은 고딕" charset="0"/>
            </a:endParaRPr>
          </a:p>
        </p:txBody>
      </p:sp>
      <p:sp>
        <p:nvSpPr>
          <p:cNvPr id="1021" name="도형 28"/>
          <p:cNvSpPr>
            <a:spLocks/>
          </p:cNvSpPr>
          <p:nvPr/>
        </p:nvSpPr>
        <p:spPr>
          <a:xfrm>
            <a:off x="15391765" y="6680200"/>
            <a:ext cx="2032635" cy="1214120"/>
          </a:xfrm>
          <a:prstGeom prst="ellipse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noFill/>
              <a:latin typeface="맑은 고딕" charset="0"/>
              <a:ea typeface="맑은 고딕" charset="0"/>
            </a:endParaRPr>
          </a:p>
        </p:txBody>
      </p:sp>
      <p:sp>
        <p:nvSpPr>
          <p:cNvPr id="1022" name="도형 29"/>
          <p:cNvSpPr>
            <a:spLocks/>
          </p:cNvSpPr>
          <p:nvPr/>
        </p:nvSpPr>
        <p:spPr>
          <a:xfrm>
            <a:off x="14747240" y="4778375"/>
            <a:ext cx="2032635" cy="572135"/>
          </a:xfrm>
          <a:prstGeom prst="ellipse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noFill/>
              <a:latin typeface="맑은 고딕" charset="0"/>
              <a:ea typeface="맑은 고딕" charset="0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DC72A7B5-64BB-4A2A-AB1B-34158D13F965}"/>
              </a:ext>
            </a:extLst>
          </p:cNvPr>
          <p:cNvSpPr/>
          <p:nvPr/>
        </p:nvSpPr>
        <p:spPr>
          <a:xfrm>
            <a:off x="990600" y="2247900"/>
            <a:ext cx="609600" cy="97282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A706649A-73AD-AC9A-D273-E604DE8BE849}"/>
              </a:ext>
            </a:extLst>
          </p:cNvPr>
          <p:cNvSpPr/>
          <p:nvPr/>
        </p:nvSpPr>
        <p:spPr>
          <a:xfrm>
            <a:off x="6323965" y="2247900"/>
            <a:ext cx="609600" cy="972820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9C7B12AF-8A2A-CD5C-3FB5-2AD449FF1754}"/>
              </a:ext>
            </a:extLst>
          </p:cNvPr>
          <p:cNvSpPr/>
          <p:nvPr/>
        </p:nvSpPr>
        <p:spPr>
          <a:xfrm>
            <a:off x="11480482" y="2247900"/>
            <a:ext cx="609600" cy="972820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5A5FFBCF-D5E0-9AF8-C575-2D271CBAA2E4}"/>
              </a:ext>
            </a:extLst>
          </p:cNvPr>
          <p:cNvSpPr/>
          <p:nvPr/>
        </p:nvSpPr>
        <p:spPr>
          <a:xfrm>
            <a:off x="16408082" y="2247900"/>
            <a:ext cx="609600" cy="97282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DAF3D0CE-D0B6-5077-9267-07A81C1F662C}"/>
              </a:ext>
            </a:extLst>
          </p:cNvPr>
          <p:cNvSpPr/>
          <p:nvPr/>
        </p:nvSpPr>
        <p:spPr>
          <a:xfrm rot="10800000">
            <a:off x="2523807" y="8081010"/>
            <a:ext cx="609600" cy="97282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4640E15E-7A38-55E9-7CFC-11548E941AA5}"/>
              </a:ext>
            </a:extLst>
          </p:cNvPr>
          <p:cNvSpPr/>
          <p:nvPr/>
        </p:nvSpPr>
        <p:spPr>
          <a:xfrm rot="10800000">
            <a:off x="7282815" y="8248650"/>
            <a:ext cx="609600" cy="972820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0449A1AB-5518-21A3-8F51-471FC67EEC45}"/>
              </a:ext>
            </a:extLst>
          </p:cNvPr>
          <p:cNvSpPr/>
          <p:nvPr/>
        </p:nvSpPr>
        <p:spPr>
          <a:xfrm rot="10800000">
            <a:off x="11757817" y="8248650"/>
            <a:ext cx="609600" cy="972820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B1A34666-2A16-ACEB-A674-9529FDA20199}"/>
              </a:ext>
            </a:extLst>
          </p:cNvPr>
          <p:cNvSpPr/>
          <p:nvPr/>
        </p:nvSpPr>
        <p:spPr>
          <a:xfrm rot="10800000">
            <a:off x="16103282" y="8248650"/>
            <a:ext cx="609600" cy="97282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텍스트 상자 32"/>
          <p:cNvSpPr txBox="1">
            <a:spLocks/>
          </p:cNvSpPr>
          <p:nvPr/>
        </p:nvSpPr>
        <p:spPr>
          <a:xfrm>
            <a:off x="-13970" y="140970"/>
            <a:ext cx="18301335" cy="11074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sz="6600" spc="-80">
                <a:solidFill>
                  <a:srgbClr val="000000"/>
                </a:solidFill>
                <a:latin typeface="Noto Sans CJK KR Bold" charset="0"/>
                <a:cs typeface="Noto Sans CJK KR Bold" charset="0"/>
              </a:rPr>
              <a:t>기능 구현: 부저 음악 켜기 및 끄기 </a:t>
            </a:r>
            <a:endParaRPr lang="ko-KR" altLang="en-US" sz="6600">
              <a:solidFill>
                <a:srgbClr val="000000"/>
              </a:solidFill>
              <a:latin typeface="Noto Sans CJK KR Bold" charset="0"/>
              <a:cs typeface="Noto Sans CJK KR Bold" charset="0"/>
            </a:endParaRPr>
          </a:p>
        </p:txBody>
      </p:sp>
      <p:sp>
        <p:nvSpPr>
          <p:cNvPr id="1005" name="도형 30"/>
          <p:cNvSpPr>
            <a:spLocks/>
          </p:cNvSpPr>
          <p:nvPr/>
        </p:nvSpPr>
        <p:spPr>
          <a:xfrm>
            <a:off x="15596235" y="380365"/>
            <a:ext cx="2310130" cy="78994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500">
                <a:solidFill>
                  <a:srgbClr val="0611F2"/>
                </a:solidFill>
                <a:latin typeface="맑은 고딕" charset="0"/>
                <a:ea typeface="맑은 고딕" charset="0"/>
              </a:rPr>
              <a:t>영상</a:t>
            </a:r>
            <a:endParaRPr lang="ko-KR" altLang="en-US" sz="2500">
              <a:solidFill>
                <a:srgbClr val="0611F2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9F045C-3AC3-929D-4EDE-3C429229DABD}"/>
              </a:ext>
            </a:extLst>
          </p:cNvPr>
          <p:cNvSpPr txBox="1"/>
          <p:nvPr/>
        </p:nvSpPr>
        <p:spPr>
          <a:xfrm>
            <a:off x="13105765" y="8532674"/>
            <a:ext cx="518096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영상은 여기서 확인 가능합니다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sz="1800" dirty="0">
                <a:hlinkClick r:id="rId4"/>
              </a:rPr>
              <a:t>https://github.com/Haecms/My-Portfolio/tree/78e0bf0f99886ad814ae18521841179a66bdee66/%EB%9D%BC%EC%A6%88%EB%B2%A0%EB%A6%AC%ED%8C%8C%EC%9D%B4/Video</a:t>
            </a:r>
            <a:endParaRPr lang="ko-KR" altLang="en-US" sz="1800" dirty="0"/>
          </a:p>
        </p:txBody>
      </p:sp>
      <p:pic>
        <p:nvPicPr>
          <p:cNvPr id="4" name="Web_Buzor">
            <a:hlinkClick r:id="" action="ppaction://media"/>
            <a:extLst>
              <a:ext uri="{FF2B5EF4-FFF2-40B4-BE49-F238E27FC236}">
                <a16:creationId xmlns:a16="http://schemas.microsoft.com/office/drawing/2014/main" id="{DBF67CF5-5FAD-6543-5652-760F244D9D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00800" y="2075814"/>
            <a:ext cx="5486400" cy="7563486"/>
          </a:xfrm>
          <a:prstGeom prst="rect">
            <a:avLst/>
          </a:prstGeom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17BCBF74-1C98-4007-8B3D-3364AB0A3021}"/>
              </a:ext>
            </a:extLst>
          </p:cNvPr>
          <p:cNvSpPr/>
          <p:nvPr/>
        </p:nvSpPr>
        <p:spPr>
          <a:xfrm rot="16200000">
            <a:off x="6201410" y="3548061"/>
            <a:ext cx="609600" cy="97282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도형 17">
            <a:extLst>
              <a:ext uri="{FF2B5EF4-FFF2-40B4-BE49-F238E27FC236}">
                <a16:creationId xmlns:a16="http://schemas.microsoft.com/office/drawing/2014/main" id="{F6337E18-1825-F582-706C-71872C2AD7E8}"/>
              </a:ext>
            </a:extLst>
          </p:cNvPr>
          <p:cNvSpPr>
            <a:spLocks/>
          </p:cNvSpPr>
          <p:nvPr/>
        </p:nvSpPr>
        <p:spPr>
          <a:xfrm>
            <a:off x="7543800" y="5064442"/>
            <a:ext cx="2032635" cy="572135"/>
          </a:xfrm>
          <a:prstGeom prst="ellipse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noFill/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2" name="그림 89" descr="C:/Users/admin/AppData/Roaming/PolarisOffice/ETemp/11936_9230136/fImage127740676703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590" y="1360805"/>
            <a:ext cx="11085830" cy="6835775"/>
          </a:xfrm>
          <a:prstGeom prst="rect">
            <a:avLst/>
          </a:prstGeom>
          <a:noFill/>
        </p:spPr>
      </p:pic>
      <p:sp>
        <p:nvSpPr>
          <p:cNvPr id="1004" name="Rect 0"/>
          <p:cNvSpPr txBox="1">
            <a:spLocks/>
          </p:cNvSpPr>
          <p:nvPr/>
        </p:nvSpPr>
        <p:spPr>
          <a:xfrm>
            <a:off x="-13970" y="140970"/>
            <a:ext cx="18300700" cy="11074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sz="6600" spc="-90">
                <a:solidFill>
                  <a:srgbClr val="000000"/>
                </a:solidFill>
                <a:latin typeface="Noto Sans CJK KR Bold" charset="0"/>
                <a:cs typeface="Noto Sans CJK KR Bold" charset="0"/>
              </a:rPr>
              <a:t>기능 미구현: ULTRA SONIC</a:t>
            </a:r>
            <a:endParaRPr lang="ko-KR" altLang="en-US" sz="6600">
              <a:solidFill>
                <a:srgbClr val="000000"/>
              </a:solidFill>
              <a:latin typeface="Noto Sans CJK KR Bold" charset="0"/>
              <a:cs typeface="Noto Sans CJK KR Bold" charset="0"/>
            </a:endParaRPr>
          </a:p>
        </p:txBody>
      </p:sp>
      <p:sp>
        <p:nvSpPr>
          <p:cNvPr id="1006" name="Rect 0"/>
          <p:cNvSpPr txBox="1">
            <a:spLocks/>
          </p:cNvSpPr>
          <p:nvPr/>
        </p:nvSpPr>
        <p:spPr>
          <a:xfrm>
            <a:off x="10875010" y="7821295"/>
            <a:ext cx="2544445" cy="5549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3000">
                <a:latin typeface="맑은 고딕" charset="0"/>
                <a:ea typeface="맑은 고딕" charset="0"/>
              </a:rPr>
              <a:t> </a:t>
            </a:r>
            <a:endParaRPr lang="ko-KR" altLang="en-US" sz="3000">
              <a:latin typeface="맑은 고딕" charset="0"/>
              <a:ea typeface="맑은 고딕" charset="0"/>
            </a:endParaRPr>
          </a:p>
        </p:txBody>
      </p:sp>
      <p:sp>
        <p:nvSpPr>
          <p:cNvPr id="1007" name="Rect 0"/>
          <p:cNvSpPr txBox="1">
            <a:spLocks/>
          </p:cNvSpPr>
          <p:nvPr/>
        </p:nvSpPr>
        <p:spPr>
          <a:xfrm>
            <a:off x="7190105" y="8652510"/>
            <a:ext cx="10775315" cy="1016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3000">
                <a:latin typeface="맑은 고딕" charset="0"/>
                <a:ea typeface="맑은 고딕" charset="0"/>
              </a:rPr>
              <a:t>계속 해서 Distance를 받아오고 싶었지만 html에 return “ok”를 보내는 순간 로직이 끝나서 받아올 수가 없음</a:t>
            </a:r>
            <a:endParaRPr lang="ko-KR" altLang="en-US" sz="3000">
              <a:latin typeface="맑은 고딕" charset="0"/>
              <a:ea typeface="맑은 고딕" charset="0"/>
            </a:endParaRPr>
          </a:p>
        </p:txBody>
      </p:sp>
      <p:grpSp>
        <p:nvGrpSpPr>
          <p:cNvPr id="1014" name="그룹 93"/>
          <p:cNvGrpSpPr>
            <a:grpSpLocks/>
          </p:cNvGrpSpPr>
          <p:nvPr/>
        </p:nvGrpSpPr>
        <p:grpSpPr>
          <a:xfrm>
            <a:off x="377825" y="1238885"/>
            <a:ext cx="6478270" cy="8708390"/>
            <a:chOff x="377825" y="1238885"/>
            <a:chExt cx="6478270" cy="8708390"/>
          </a:xfrm>
        </p:grpSpPr>
        <p:pic>
          <p:nvPicPr>
            <p:cNvPr id="1008" name="그림 83" descr="C:/Users/admin/AppData/Roaming/PolarisOffice/ETemp/11936_9230136/fImage22576709894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350" y="1238885"/>
              <a:ext cx="2741295" cy="648335"/>
            </a:xfrm>
            <a:prstGeom prst="rect">
              <a:avLst/>
            </a:prstGeom>
            <a:noFill/>
          </p:spPr>
        </p:pic>
        <p:pic>
          <p:nvPicPr>
            <p:cNvPr id="1009" name="그림 84" descr="C:/Users/admin/AppData/Roaming/PolarisOffice/ETemp/11936_9230136/fImage80346718703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350" y="1891030"/>
              <a:ext cx="6468745" cy="1067435"/>
            </a:xfrm>
            <a:prstGeom prst="rect">
              <a:avLst/>
            </a:prstGeom>
            <a:noFill/>
          </p:spPr>
        </p:pic>
        <p:pic>
          <p:nvPicPr>
            <p:cNvPr id="1010" name="그림 87" descr="C:/Users/admin/AppData/Roaming/PolarisOffice/ETemp/11936_9230136/fImage435856743811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75" y="2906395"/>
              <a:ext cx="6470015" cy="6317615"/>
            </a:xfrm>
            <a:prstGeom prst="rect">
              <a:avLst/>
            </a:prstGeom>
            <a:noFill/>
          </p:spPr>
        </p:pic>
        <p:pic>
          <p:nvPicPr>
            <p:cNvPr id="1011" name="그림 88" descr="C:/Users/admin/AppData/Roaming/PolarisOffice/ETemp/11936_9230136/fImage35496751322.p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825" y="9230360"/>
              <a:ext cx="6463665" cy="716915"/>
            </a:xfrm>
            <a:prstGeom prst="rect">
              <a:avLst/>
            </a:prstGeom>
            <a:noFill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13" name="잉크 90"/>
              <p14:cNvContentPartPr/>
              <p14:nvPr/>
            </p14:nvContentPartPr>
            <p14:xfrm>
              <a:off x="7205980" y="7162800"/>
              <a:ext cx="10042525" cy="1271270"/>
            </p14:xfrm>
          </p:contentPart>
        </mc:Choice>
        <mc:Fallback xmlns="">
          <p:pic>
            <p:nvPicPr>
              <p:cNvPr id="1013" name="잉크 9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05980" y="7162800"/>
                <a:ext cx="10042525" cy="127127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roup 5"/>
          <p:cNvGrpSpPr>
            <a:grpSpLocks/>
          </p:cNvGrpSpPr>
          <p:nvPr/>
        </p:nvGrpSpPr>
        <p:grpSpPr>
          <a:xfrm>
            <a:off x="135890" y="158115"/>
            <a:ext cx="1884680" cy="1884680"/>
            <a:chOff x="135890" y="158115"/>
            <a:chExt cx="1884680" cy="1884680"/>
          </a:xfrm>
        </p:grpSpPr>
        <p:pic>
          <p:nvPicPr>
            <p:cNvPr id="3" name="Picture " descr="C:/Users/admin/AppData/Roaming/PolarisOffice/ETemp/11936_9230136/image58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5890" y="158115"/>
              <a:ext cx="1884680" cy="1884680"/>
            </a:xfrm>
            <a:prstGeom prst="rect">
              <a:avLst/>
            </a:prstGeom>
            <a:noFill/>
          </p:spPr>
        </p:pic>
      </p:grpSp>
      <p:sp>
        <p:nvSpPr>
          <p:cNvPr id="5" name="Rect 0"/>
          <p:cNvSpPr txBox="1">
            <a:spLocks/>
          </p:cNvSpPr>
          <p:nvPr/>
        </p:nvSpPr>
        <p:spPr>
          <a:xfrm>
            <a:off x="3168015" y="711200"/>
            <a:ext cx="11949430" cy="11074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sz="6600" spc="-90">
                <a:solidFill>
                  <a:srgbClr val="000000"/>
                </a:solidFill>
                <a:latin typeface="Noto Sans CJK KR Bold" charset="0"/>
                <a:cs typeface="Noto Sans CJK KR Bold" charset="0"/>
              </a:rPr>
              <a:t>프로젝트1 </a:t>
            </a:r>
            <a:r>
              <a:rPr lang="ko-KR" sz="66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만들면서 느낀 생각</a:t>
            </a:r>
            <a:endParaRPr lang="ko-KR" altLang="en-US" sz="6600">
              <a:solidFill>
                <a:srgbClr val="000000"/>
              </a:solidFill>
              <a:latin typeface="Noto Sans CJK KR Bold" charset="0"/>
              <a:cs typeface="Noto Sans CJK KR Bold" charset="0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2543175" y="2900045"/>
            <a:ext cx="13199745" cy="8242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54000" indent="-254000" algn="l" latinLnBrk="0">
              <a:buFont typeface="+mj-lt"/>
              <a:buAutoNum type="arabicPeriod"/>
            </a:pPr>
            <a:r>
              <a:rPr lang="ko-KR" sz="3200" dirty="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3색 </a:t>
            </a:r>
            <a:r>
              <a:rPr lang="ko-KR" sz="3200" dirty="0" err="1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LED는</a:t>
            </a:r>
            <a:r>
              <a:rPr lang="ko-KR" sz="3200" dirty="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결국 </a:t>
            </a:r>
            <a:r>
              <a:rPr lang="ko-KR" sz="3200" dirty="0" err="1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redPin</a:t>
            </a:r>
            <a:r>
              <a:rPr lang="ko-KR" sz="3200" dirty="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, </a:t>
            </a:r>
            <a:r>
              <a:rPr lang="ko-KR" sz="3200" dirty="0" err="1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greenPin</a:t>
            </a:r>
            <a:r>
              <a:rPr lang="ko-KR" sz="3200" dirty="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, </a:t>
            </a:r>
            <a:r>
              <a:rPr lang="ko-KR" sz="3200" dirty="0" err="1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bluePin</a:t>
            </a:r>
            <a:r>
              <a:rPr lang="ko-KR" sz="3200" dirty="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</a:t>
            </a:r>
            <a:r>
              <a:rPr lang="ko-KR" sz="3200" dirty="0" err="1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으로만</a:t>
            </a:r>
            <a:r>
              <a:rPr lang="ko-KR" sz="3200" dirty="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작동하기에 함수로 만들어서 코드를 줄일 수 있었다.</a:t>
            </a:r>
            <a:br>
              <a:rPr lang="ko-KR" sz="3200" dirty="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</a:br>
            <a:endParaRPr lang="ko-KR" altLang="en-US" sz="3200" dirty="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254000" indent="-254000" algn="l" latinLnBrk="0">
              <a:buFont typeface="+mj-lt"/>
              <a:buAutoNum type="arabicPeriod"/>
            </a:pPr>
            <a:r>
              <a:rPr lang="ko-KR" sz="3200" dirty="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</a:t>
            </a:r>
            <a:r>
              <a:rPr lang="ko-KR" sz="3200" dirty="0" err="1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부저</a:t>
            </a:r>
            <a:r>
              <a:rPr lang="ko-KR" sz="3200" dirty="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음악 </a:t>
            </a:r>
            <a:r>
              <a:rPr lang="ko-KR" sz="3200" dirty="0" err="1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키는것과</a:t>
            </a:r>
            <a:r>
              <a:rPr lang="ko-KR" sz="3200" dirty="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</a:t>
            </a:r>
            <a:r>
              <a:rPr lang="ko-KR" sz="3200" dirty="0" err="1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끄는것은</a:t>
            </a:r>
            <a:r>
              <a:rPr lang="ko-KR" sz="3200" dirty="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</a:t>
            </a:r>
            <a:r>
              <a:rPr lang="ko-KR" sz="3200" dirty="0" err="1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배운것을</a:t>
            </a:r>
            <a:r>
              <a:rPr lang="ko-KR" sz="3200" dirty="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바탕으로 하였기에 별 무리가 없었다.</a:t>
            </a:r>
            <a:br>
              <a:rPr lang="ko-KR" sz="3200" dirty="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</a:br>
            <a:endParaRPr lang="ko-KR" altLang="en-US" sz="3200" dirty="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254000" indent="-254000" algn="l" latinLnBrk="0">
              <a:buFont typeface="+mj-lt"/>
              <a:buAutoNum type="arabicPeriod"/>
            </a:pPr>
            <a:r>
              <a:rPr lang="ko-KR" sz="3200" dirty="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</a:t>
            </a:r>
            <a:r>
              <a:rPr lang="ko-KR" sz="3200" dirty="0" err="1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UltraSonic으로</a:t>
            </a:r>
            <a:r>
              <a:rPr lang="ko-KR" sz="3200" dirty="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계속해서 거리의 값을 받아오고 웹페이지 화면에 표현하고 싶었다. 하지만 파이썬 </a:t>
            </a:r>
            <a:r>
              <a:rPr lang="ko-KR" sz="3200" dirty="0" err="1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UltraSonic</a:t>
            </a:r>
            <a:r>
              <a:rPr lang="ko-KR" sz="3200" dirty="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코드에서 </a:t>
            </a:r>
            <a:r>
              <a:rPr lang="ko-KR" sz="3200" dirty="0" err="1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return</a:t>
            </a:r>
            <a:r>
              <a:rPr lang="ko-KR" sz="3200" dirty="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“</a:t>
            </a:r>
            <a:r>
              <a:rPr lang="ko-KR" sz="3200" dirty="0" err="1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ok”를</a:t>
            </a:r>
            <a:r>
              <a:rPr lang="ko-KR" sz="3200" dirty="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</a:t>
            </a:r>
            <a:r>
              <a:rPr lang="ko-KR" sz="3200" dirty="0" err="1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html</a:t>
            </a:r>
            <a:r>
              <a:rPr lang="ko-KR" sz="3200" dirty="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코드로 던져버리면 </a:t>
            </a:r>
            <a:r>
              <a:rPr lang="ko-KR" sz="3200" dirty="0" err="1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while문이</a:t>
            </a:r>
            <a:r>
              <a:rPr lang="ko-KR" sz="3200" dirty="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끝나기 때문에 거리를 한 번 밖에 받아올 수가 없었다. 생각을 더 </a:t>
            </a:r>
            <a:r>
              <a:rPr lang="ko-KR" sz="3200" dirty="0" err="1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해야할</a:t>
            </a:r>
            <a:r>
              <a:rPr lang="ko-KR" sz="3200" dirty="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문제인 것 같다. </a:t>
            </a:r>
            <a:endParaRPr lang="ko-KR" altLang="en-US" sz="3200" dirty="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254000" indent="-254000" algn="l" latinLnBrk="0">
              <a:buFont typeface="+mj-lt"/>
              <a:buAutoNum type="arabicPeriod"/>
            </a:pPr>
            <a:endParaRPr lang="ko-KR" altLang="en-US" sz="3200" dirty="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254000" indent="-254000" algn="l" latinLnBrk="0">
              <a:buFont typeface="+mj-lt"/>
              <a:buAutoNum type="arabicPeriod"/>
            </a:pPr>
            <a:r>
              <a:rPr lang="ko-KR" sz="3200" dirty="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</a:t>
            </a:r>
            <a:r>
              <a:rPr lang="ko-KR" sz="3200" dirty="0" err="1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html과</a:t>
            </a:r>
            <a:r>
              <a:rPr lang="ko-KR" sz="3200" dirty="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</a:t>
            </a:r>
            <a:r>
              <a:rPr lang="ko-KR" sz="3200" dirty="0" err="1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css의</a:t>
            </a:r>
            <a:r>
              <a:rPr lang="ko-KR" sz="3200" dirty="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지식이 부족해서 원하는 디자인의 결과가 나오지 않았기에 공부의 필요성을 느꼈다.</a:t>
            </a:r>
            <a:br>
              <a:rPr lang="ko-KR" sz="3200" dirty="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</a:br>
            <a:endParaRPr lang="ko-KR" altLang="en-US" sz="3200" dirty="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254000" indent="-254000" algn="l" latinLnBrk="0">
              <a:buFont typeface="+mj-lt"/>
              <a:buAutoNum type="arabicPeriod"/>
            </a:pPr>
            <a:endParaRPr lang="ko-KR" altLang="en-US" sz="3200" dirty="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0" indent="0" algn="l" latinLnBrk="0">
              <a:buFontTx/>
              <a:buNone/>
            </a:pPr>
            <a:endParaRPr lang="ko-KR" altLang="en-US" sz="5000" dirty="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</p:txBody>
      </p:sp>
      <p:grpSp>
        <p:nvGrpSpPr>
          <p:cNvPr id="1002" name="Group 5"/>
          <p:cNvGrpSpPr>
            <a:grpSpLocks/>
          </p:cNvGrpSpPr>
          <p:nvPr/>
        </p:nvGrpSpPr>
        <p:grpSpPr>
          <a:xfrm>
            <a:off x="15737840" y="0"/>
            <a:ext cx="2548255" cy="2042795"/>
            <a:chOff x="15737840" y="0"/>
            <a:chExt cx="2548255" cy="2042795"/>
          </a:xfrm>
        </p:grpSpPr>
        <p:pic>
          <p:nvPicPr>
            <p:cNvPr id="8" name="Picture " descr="C:/Users/admin/AppData/Roaming/PolarisOffice/ETemp/11936_9230136/image59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737840" y="0"/>
              <a:ext cx="2548255" cy="2042795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roup 5"/>
          <p:cNvGrpSpPr>
            <a:grpSpLocks/>
          </p:cNvGrpSpPr>
          <p:nvPr/>
        </p:nvGrpSpPr>
        <p:grpSpPr>
          <a:xfrm>
            <a:off x="135890" y="158115"/>
            <a:ext cx="1884680" cy="1884680"/>
            <a:chOff x="135890" y="158115"/>
            <a:chExt cx="1884680" cy="1884680"/>
          </a:xfrm>
        </p:grpSpPr>
        <p:pic>
          <p:nvPicPr>
            <p:cNvPr id="3" name="Picture " descr="C:/Users/admin/AppData/Roaming/PolarisOffice/ETemp/11936_9230136/image58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5890" y="158115"/>
              <a:ext cx="1884680" cy="1884680"/>
            </a:xfrm>
            <a:prstGeom prst="rect">
              <a:avLst/>
            </a:prstGeom>
            <a:noFill/>
          </p:spPr>
        </p:pic>
      </p:grpSp>
      <p:sp>
        <p:nvSpPr>
          <p:cNvPr id="5" name="Rect 0"/>
          <p:cNvSpPr txBox="1">
            <a:spLocks/>
          </p:cNvSpPr>
          <p:nvPr/>
        </p:nvSpPr>
        <p:spPr>
          <a:xfrm>
            <a:off x="3168015" y="711200"/>
            <a:ext cx="11949430" cy="11074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sz="6600" spc="-90">
                <a:solidFill>
                  <a:srgbClr val="000000"/>
                </a:solidFill>
                <a:latin typeface="Noto Sans CJK KR Bold" charset="0"/>
                <a:cs typeface="Noto Sans CJK KR Bold" charset="0"/>
              </a:rPr>
              <a:t>프로젝트2 개요</a:t>
            </a:r>
            <a:endParaRPr lang="ko-KR" altLang="en-US" sz="6600">
              <a:solidFill>
                <a:srgbClr val="000000"/>
              </a:solidFill>
              <a:latin typeface="Noto Sans CJK KR Bold" charset="0"/>
              <a:cs typeface="Noto Sans CJK KR Bold" charset="0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2017395" y="2226945"/>
            <a:ext cx="12872720" cy="676656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54000" indent="-254000" algn="l" latinLnBrk="0">
              <a:buFont typeface="Wingdings"/>
              <a:buChar char=""/>
            </a:pP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개발인원: 1명</a:t>
            </a:r>
            <a:b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</a:br>
            <a:endParaRPr lang="ko-KR" altLang="en-US" sz="32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254000" indent="-254000" algn="l" latinLnBrk="0">
              <a:buFont typeface="Wingdings"/>
              <a:buChar char=""/>
            </a:pP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개발 기간: 2023.06.14 ~ 2023.06.16</a:t>
            </a:r>
            <a:b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</a:br>
            <a:endParaRPr lang="ko-KR" altLang="en-US" sz="32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254000" indent="-254000" algn="l" latinLnBrk="0">
              <a:buFont typeface="Wingdings"/>
              <a:buChar char=""/>
            </a:pP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주요 기능:</a:t>
            </a:r>
            <a:br>
              <a:rPr lang="ko-KR" sz="800">
                <a:solidFill>
                  <a:srgbClr val="000000"/>
                </a:solidFill>
                <a:latin typeface="Noto Sans CJK KR Medium" charset="0"/>
                <a:ea typeface="+mn-ea"/>
                <a:cs typeface="+mn-cs"/>
              </a:rPr>
            </a:b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    - 3색 LED 켜기 및 끄기</a:t>
            </a:r>
            <a:b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</a:b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    - 부저 음악 켜기 및 끄기</a:t>
            </a:r>
            <a:b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</a:b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    - 울트라소닉으로 사물과의 거리 측정</a:t>
            </a:r>
            <a:endParaRPr lang="ko-KR" altLang="en-US" sz="32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254000" indent="-254000" algn="l" latinLnBrk="0">
              <a:buFont typeface="Wingdings"/>
              <a:buChar char=""/>
            </a:pPr>
            <a:endParaRPr lang="ko-KR" altLang="en-US" sz="32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254000" indent="-254000" algn="l" latinLnBrk="0">
              <a:buFont typeface="Wingdings"/>
              <a:buChar char=""/>
            </a:pP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개발 언어: Python</a:t>
            </a:r>
            <a:endParaRPr lang="ko-KR" altLang="en-US" sz="32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254000" indent="-254000" algn="l" latinLnBrk="0">
              <a:buFont typeface="Wingdings"/>
              <a:buChar char=""/>
            </a:pPr>
            <a:endParaRPr lang="ko-KR" altLang="en-US" sz="32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254000" indent="-254000" algn="l" latinLnBrk="0">
              <a:buFont typeface="Wingdings"/>
              <a:buChar char=""/>
            </a:pP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간단 소개: PyQt를 이용하여 버튼을 클릭하여 원격 제어가 가능</a:t>
            </a:r>
            <a:endParaRPr lang="ko-KR" altLang="en-US" sz="32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0" indent="0" algn="l" latinLnBrk="0">
              <a:buFontTx/>
              <a:buNone/>
            </a:pPr>
            <a:endParaRPr lang="ko-KR" altLang="en-US" sz="50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</p:txBody>
      </p:sp>
      <p:grpSp>
        <p:nvGrpSpPr>
          <p:cNvPr id="1002" name="Group 5"/>
          <p:cNvGrpSpPr>
            <a:grpSpLocks/>
          </p:cNvGrpSpPr>
          <p:nvPr/>
        </p:nvGrpSpPr>
        <p:grpSpPr>
          <a:xfrm>
            <a:off x="15737840" y="0"/>
            <a:ext cx="2548255" cy="2042795"/>
            <a:chOff x="15737840" y="0"/>
            <a:chExt cx="2548255" cy="2042795"/>
          </a:xfrm>
        </p:grpSpPr>
        <p:pic>
          <p:nvPicPr>
            <p:cNvPr id="8" name="Picture " descr="C:/Users/admin/AppData/Roaming/PolarisOffice/ETemp/11936_9230136/image59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737840" y="0"/>
              <a:ext cx="2548255" cy="2042795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utty_LED_Dial">
            <a:hlinkClick r:id="" action="ppaction://media"/>
            <a:extLst>
              <a:ext uri="{FF2B5EF4-FFF2-40B4-BE49-F238E27FC236}">
                <a16:creationId xmlns:a16="http://schemas.microsoft.com/office/drawing/2014/main" id="{DD990CE6-64AE-62BC-90B3-06BA160BE4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000" y="1856740"/>
            <a:ext cx="7804148" cy="8018780"/>
          </a:xfrm>
          <a:prstGeom prst="rect">
            <a:avLst/>
          </a:prstGeom>
        </p:spPr>
      </p:pic>
      <p:sp>
        <p:nvSpPr>
          <p:cNvPr id="1006" name="Rect 0"/>
          <p:cNvSpPr txBox="1">
            <a:spLocks/>
          </p:cNvSpPr>
          <p:nvPr/>
        </p:nvSpPr>
        <p:spPr>
          <a:xfrm>
            <a:off x="-13970" y="140970"/>
            <a:ext cx="18300700" cy="11074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sz="6600" spc="-90">
                <a:solidFill>
                  <a:srgbClr val="000000"/>
                </a:solidFill>
                <a:latin typeface="Noto Sans CJK KR Bold" charset="0"/>
                <a:cs typeface="Noto Sans CJK KR Bold" charset="0"/>
              </a:rPr>
              <a:t>기능 구현: 3색 LED 켜기 및 끄기</a:t>
            </a:r>
            <a:endParaRPr lang="ko-KR" altLang="en-US" sz="6600">
              <a:solidFill>
                <a:srgbClr val="000000"/>
              </a:solidFill>
              <a:latin typeface="Noto Sans CJK KR Bold" charset="0"/>
              <a:cs typeface="Noto Sans CJK KR Bold" charset="0"/>
            </a:endParaRPr>
          </a:p>
        </p:txBody>
      </p:sp>
      <p:sp>
        <p:nvSpPr>
          <p:cNvPr id="1008" name="텍스트 상자 101"/>
          <p:cNvSpPr txBox="1">
            <a:spLocks/>
          </p:cNvSpPr>
          <p:nvPr/>
        </p:nvSpPr>
        <p:spPr>
          <a:xfrm>
            <a:off x="10041890" y="1856740"/>
            <a:ext cx="7602220" cy="70186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dirty="0">
                <a:latin typeface="맑은 고딕" charset="0"/>
                <a:ea typeface="맑은 고딕" charset="0"/>
              </a:rPr>
              <a:t>다이얼을 사용하여 </a:t>
            </a:r>
            <a:r>
              <a:rPr lang="ko-KR" sz="3000" dirty="0" err="1">
                <a:latin typeface="맑은 고딕" charset="0"/>
                <a:ea typeface="맑은 고딕" charset="0"/>
              </a:rPr>
              <a:t>led밝기를</a:t>
            </a:r>
            <a:r>
              <a:rPr lang="ko-KR" sz="3000" dirty="0">
                <a:latin typeface="맑은 고딕" charset="0"/>
                <a:ea typeface="맑은 고딕" charset="0"/>
              </a:rPr>
              <a:t> 표현</a:t>
            </a:r>
            <a:endParaRPr lang="ko-KR" altLang="en-US" sz="3000" dirty="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3000" dirty="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3000" dirty="0">
                <a:latin typeface="맑은 고딕" charset="0"/>
                <a:ea typeface="맑은 고딕" charset="0"/>
              </a:rPr>
              <a:t> - 다이얼을 돌렸을 때 어떤 색의 </a:t>
            </a:r>
            <a:r>
              <a:rPr lang="ko-KR" sz="3000" dirty="0" err="1">
                <a:latin typeface="맑은 고딕" charset="0"/>
                <a:ea typeface="맑은 고딕" charset="0"/>
              </a:rPr>
              <a:t>led밝기가</a:t>
            </a:r>
            <a:r>
              <a:rPr lang="ko-KR" sz="3000" dirty="0">
                <a:latin typeface="맑은 고딕" charset="0"/>
                <a:ea typeface="맑은 고딕" charset="0"/>
              </a:rPr>
              <a:t> </a:t>
            </a:r>
            <a:endParaRPr lang="ko-KR" altLang="en-US" sz="3000" dirty="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3000" dirty="0">
                <a:latin typeface="맑은 고딕" charset="0"/>
                <a:ea typeface="맑은 고딕" charset="0"/>
              </a:rPr>
              <a:t>   달라져야 하는지 </a:t>
            </a:r>
            <a:r>
              <a:rPr lang="ko-KR" sz="3000" dirty="0" err="1">
                <a:latin typeface="맑은 고딕" charset="0"/>
                <a:ea typeface="맑은 고딕" charset="0"/>
              </a:rPr>
              <a:t>알아야함으로</a:t>
            </a:r>
            <a:r>
              <a:rPr lang="ko-KR" sz="3000" dirty="0">
                <a:latin typeface="맑은 고딕" charset="0"/>
                <a:ea typeface="맑은 고딕" charset="0"/>
              </a:rPr>
              <a:t> 변수 </a:t>
            </a:r>
            <a:endParaRPr lang="ko-KR" altLang="en-US" sz="3000" dirty="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3000" dirty="0">
                <a:latin typeface="맑은 고딕" charset="0"/>
                <a:ea typeface="맑은 고딕" charset="0"/>
              </a:rPr>
              <a:t>   </a:t>
            </a:r>
            <a:r>
              <a:rPr lang="ko-KR" sz="3000" dirty="0" err="1">
                <a:latin typeface="맑은 고딕" charset="0"/>
                <a:ea typeface="맑은 고딕" charset="0"/>
              </a:rPr>
              <a:t>state를</a:t>
            </a:r>
            <a:r>
              <a:rPr lang="ko-KR" sz="3000" dirty="0">
                <a:latin typeface="맑은 고딕" charset="0"/>
                <a:ea typeface="맑은 고딕" charset="0"/>
              </a:rPr>
              <a:t> 선언</a:t>
            </a:r>
            <a:endParaRPr lang="ko-KR" altLang="en-US" sz="3000" dirty="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3000" dirty="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3000" dirty="0">
                <a:latin typeface="맑은 고딕" charset="0"/>
                <a:ea typeface="맑은 고딕" charset="0"/>
              </a:rPr>
              <a:t> - </a:t>
            </a:r>
            <a:r>
              <a:rPr lang="ko-KR" sz="3000" dirty="0" err="1">
                <a:latin typeface="맑은 고딕" charset="0"/>
                <a:ea typeface="맑은 고딕" charset="0"/>
              </a:rPr>
              <a:t>Red</a:t>
            </a:r>
            <a:r>
              <a:rPr lang="ko-KR" sz="3000" dirty="0">
                <a:latin typeface="맑은 고딕" charset="0"/>
                <a:ea typeface="맑은 고딕" charset="0"/>
              </a:rPr>
              <a:t> 등의 색상 버튼을 클릭하면 다른 </a:t>
            </a:r>
            <a:endParaRPr lang="ko-KR" altLang="en-US" sz="3000" dirty="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3000" dirty="0">
                <a:latin typeface="맑은 고딕" charset="0"/>
                <a:ea typeface="맑은 고딕" charset="0"/>
              </a:rPr>
              <a:t>   색의 </a:t>
            </a:r>
            <a:r>
              <a:rPr lang="ko-KR" sz="3000" dirty="0" err="1">
                <a:latin typeface="맑은 고딕" charset="0"/>
                <a:ea typeface="맑은 고딕" charset="0"/>
              </a:rPr>
              <a:t>LED는</a:t>
            </a:r>
            <a:r>
              <a:rPr lang="ko-KR" sz="3000" dirty="0">
                <a:latin typeface="맑은 고딕" charset="0"/>
                <a:ea typeface="맑은 고딕" charset="0"/>
              </a:rPr>
              <a:t> 꺼지게 하고싶음</a:t>
            </a:r>
            <a:endParaRPr lang="ko-KR" altLang="en-US" sz="3000" dirty="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3000" dirty="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3000" dirty="0">
                <a:latin typeface="맑은 고딕" charset="0"/>
                <a:ea typeface="맑은 고딕" charset="0"/>
              </a:rPr>
              <a:t> - 버튼을 클릭 할 때마다 </a:t>
            </a:r>
            <a:r>
              <a:rPr lang="ko-KR" sz="3000" dirty="0" err="1">
                <a:latin typeface="맑은 고딕" charset="0"/>
                <a:ea typeface="맑은 고딕" charset="0"/>
              </a:rPr>
              <a:t>Red</a:t>
            </a:r>
            <a:r>
              <a:rPr lang="ko-KR" sz="3000" dirty="0">
                <a:latin typeface="맑은 고딕" charset="0"/>
                <a:ea typeface="맑은 고딕" charset="0"/>
              </a:rPr>
              <a:t>, </a:t>
            </a:r>
            <a:r>
              <a:rPr lang="ko-KR" sz="3000" dirty="0" err="1">
                <a:latin typeface="맑은 고딕" charset="0"/>
                <a:ea typeface="맑은 고딕" charset="0"/>
              </a:rPr>
              <a:t>Green</a:t>
            </a:r>
            <a:r>
              <a:rPr lang="ko-KR" sz="3000" dirty="0">
                <a:latin typeface="맑은 고딕" charset="0"/>
                <a:ea typeface="맑은 고딕" charset="0"/>
              </a:rPr>
              <a:t>, </a:t>
            </a:r>
            <a:r>
              <a:rPr lang="ko-KR" sz="3000" dirty="0" err="1">
                <a:latin typeface="맑은 고딕" charset="0"/>
                <a:ea typeface="맑은 고딕" charset="0"/>
              </a:rPr>
              <a:t>Blue</a:t>
            </a:r>
            <a:r>
              <a:rPr lang="ko-KR" sz="3000" dirty="0">
                <a:latin typeface="맑은 고딕" charset="0"/>
                <a:ea typeface="맑은 고딕" charset="0"/>
              </a:rPr>
              <a:t> </a:t>
            </a:r>
            <a:endParaRPr lang="ko-KR" altLang="en-US" sz="3000" dirty="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3000" dirty="0">
                <a:latin typeface="맑은 고딕" charset="0"/>
                <a:ea typeface="맑은 고딕" charset="0"/>
              </a:rPr>
              <a:t>   중 하나는 켜주고 나머지 두 개는 꺼야 </a:t>
            </a:r>
            <a:endParaRPr lang="ko-KR" altLang="en-US" sz="3000" dirty="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3000" dirty="0">
                <a:latin typeface="맑은 고딕" charset="0"/>
                <a:ea typeface="맑은 고딕" charset="0"/>
              </a:rPr>
              <a:t>   하기에 3줄이 계속해서 사용됨</a:t>
            </a:r>
            <a:endParaRPr lang="ko-KR" altLang="en-US" sz="3000" dirty="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3000" dirty="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3000" dirty="0">
                <a:latin typeface="맑은 고딕" charset="0"/>
                <a:ea typeface="맑은 고딕" charset="0"/>
              </a:rPr>
              <a:t> - 함수를 사용해서 코드를 줄이고 </a:t>
            </a:r>
            <a:endParaRPr lang="ko-KR" altLang="en-US" sz="3000" dirty="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3000" dirty="0">
                <a:latin typeface="맑은 고딕" charset="0"/>
                <a:ea typeface="맑은 고딕" charset="0"/>
              </a:rPr>
              <a:t>   깔끔하게 함</a:t>
            </a:r>
            <a:endParaRPr lang="ko-KR" altLang="en-US" sz="3000" dirty="0">
              <a:latin typeface="맑은 고딕" charset="0"/>
              <a:ea typeface="맑은 고딕" charset="0"/>
            </a:endParaRPr>
          </a:p>
        </p:txBody>
      </p:sp>
      <p:sp>
        <p:nvSpPr>
          <p:cNvPr id="1009" name="도형 33"/>
          <p:cNvSpPr>
            <a:spLocks/>
          </p:cNvSpPr>
          <p:nvPr/>
        </p:nvSpPr>
        <p:spPr>
          <a:xfrm>
            <a:off x="15596235" y="380365"/>
            <a:ext cx="2310130" cy="78994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500">
                <a:solidFill>
                  <a:srgbClr val="0611F2"/>
                </a:solidFill>
                <a:latin typeface="맑은 고딕" charset="0"/>
                <a:ea typeface="맑은 고딕" charset="0"/>
              </a:rPr>
              <a:t>영상</a:t>
            </a:r>
            <a:endParaRPr lang="ko-KR" altLang="en-US" sz="2500">
              <a:solidFill>
                <a:srgbClr val="0611F2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457A7B-2ADD-8F58-CF88-29E0478E3249}"/>
              </a:ext>
            </a:extLst>
          </p:cNvPr>
          <p:cNvSpPr txBox="1"/>
          <p:nvPr/>
        </p:nvSpPr>
        <p:spPr>
          <a:xfrm>
            <a:off x="13105765" y="8532674"/>
            <a:ext cx="518096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영상은 여기서 확인 가능합니다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sz="1800" dirty="0">
                <a:hlinkClick r:id="rId5"/>
              </a:rPr>
              <a:t>https://github.com/Haecms/My-Portfolio/tree/78e0bf0f99886ad814ae18521841179a66bdee66/%EB%9D%BC%EC%A6%88%EB%B2%A0%EB%A6%AC%ED%8C%8C%EC%9D%B4/Video</a:t>
            </a:r>
            <a:endParaRPr lang="ko-KR" altLang="en-US" sz="1800" dirty="0"/>
          </a:p>
        </p:txBody>
      </p:sp>
      <p:sp>
        <p:nvSpPr>
          <p:cNvPr id="6" name="도형 17">
            <a:extLst>
              <a:ext uri="{FF2B5EF4-FFF2-40B4-BE49-F238E27FC236}">
                <a16:creationId xmlns:a16="http://schemas.microsoft.com/office/drawing/2014/main" id="{7EFCC239-4AC6-DD6E-600C-0FBB930E769C}"/>
              </a:ext>
            </a:extLst>
          </p:cNvPr>
          <p:cNvSpPr>
            <a:spLocks/>
          </p:cNvSpPr>
          <p:nvPr/>
        </p:nvSpPr>
        <p:spPr>
          <a:xfrm>
            <a:off x="3165316" y="3360193"/>
            <a:ext cx="2032635" cy="572135"/>
          </a:xfrm>
          <a:prstGeom prst="ellipse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noFill/>
              <a:latin typeface="맑은 고딕" charset="0"/>
              <a:ea typeface="맑은 고딕" charset="0"/>
            </a:endParaRP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C36E6607-6C88-10A4-16BE-BD948EFF581D}"/>
              </a:ext>
            </a:extLst>
          </p:cNvPr>
          <p:cNvSpPr/>
          <p:nvPr/>
        </p:nvSpPr>
        <p:spPr>
          <a:xfrm rot="16200000">
            <a:off x="1505900" y="3519804"/>
            <a:ext cx="609600" cy="97282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도형 17">
            <a:extLst>
              <a:ext uri="{FF2B5EF4-FFF2-40B4-BE49-F238E27FC236}">
                <a16:creationId xmlns:a16="http://schemas.microsoft.com/office/drawing/2014/main" id="{52C6D181-8147-2ABA-5AA1-5E9A3A83F25A}"/>
              </a:ext>
            </a:extLst>
          </p:cNvPr>
          <p:cNvSpPr>
            <a:spLocks/>
          </p:cNvSpPr>
          <p:nvPr/>
        </p:nvSpPr>
        <p:spPr>
          <a:xfrm>
            <a:off x="2422843" y="6954918"/>
            <a:ext cx="2032635" cy="1471612"/>
          </a:xfrm>
          <a:prstGeom prst="ellipse">
            <a:avLst/>
          </a:prstGeom>
          <a:noFill/>
          <a:ln w="762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noFill/>
              <a:latin typeface="맑은 고딕" charset="0"/>
              <a:ea typeface="맑은 고딕" charset="0"/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15ABB3A5-061C-BB05-81BE-6F31539FB550}"/>
              </a:ext>
            </a:extLst>
          </p:cNvPr>
          <p:cNvSpPr/>
          <p:nvPr/>
        </p:nvSpPr>
        <p:spPr>
          <a:xfrm rot="16200000">
            <a:off x="2234157" y="7048342"/>
            <a:ext cx="609600" cy="97282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도형 17">
            <a:extLst>
              <a:ext uri="{FF2B5EF4-FFF2-40B4-BE49-F238E27FC236}">
                <a16:creationId xmlns:a16="http://schemas.microsoft.com/office/drawing/2014/main" id="{8BA3A440-CBF6-7CA4-2F32-EBDA8B9569A5}"/>
              </a:ext>
            </a:extLst>
          </p:cNvPr>
          <p:cNvSpPr>
            <a:spLocks/>
          </p:cNvSpPr>
          <p:nvPr/>
        </p:nvSpPr>
        <p:spPr>
          <a:xfrm>
            <a:off x="5620068" y="3617503"/>
            <a:ext cx="2032635" cy="1066800"/>
          </a:xfrm>
          <a:prstGeom prst="ellipse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noFill/>
              <a:latin typeface="맑은 고딕" charset="0"/>
              <a:ea typeface="맑은 고딕" charset="0"/>
            </a:endParaRP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758618E6-7547-F36B-5DCB-D718976B60C8}"/>
              </a:ext>
            </a:extLst>
          </p:cNvPr>
          <p:cNvSpPr/>
          <p:nvPr/>
        </p:nvSpPr>
        <p:spPr>
          <a:xfrm rot="5400000">
            <a:off x="7296467" y="3742690"/>
            <a:ext cx="609600" cy="97282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Pages>14</Pages>
  <Words>912</Words>
  <Characters>0</Characters>
  <Application>Microsoft Office PowerPoint</Application>
  <DocSecurity>0</DocSecurity>
  <PresentationFormat>사용자 지정</PresentationFormat>
  <Lines>0</Lines>
  <Paragraphs>103</Paragraphs>
  <Slides>13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Noto Sans CJK KR Bold</vt:lpstr>
      <vt:lpstr>Noto Sans CJK KR Medium</vt:lpstr>
      <vt:lpstr>맑은 고딕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해찬 조</cp:lastModifiedBy>
  <cp:revision>11</cp:revision>
  <dcterms:modified xsi:type="dcterms:W3CDTF">2023-08-30T17:43:32Z</dcterms:modified>
  <cp:version>9.104.165.50235</cp:version>
</cp:coreProperties>
</file>